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
      <p:font typeface="Twinkl SemiBold"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FFFFFF"/>
    <a:srgbClr val="A4A3A4"/>
    <a:srgbClr val="ACDDFC"/>
    <a:srgbClr val="4DB1E3"/>
    <a:srgbClr val="DE1E5A"/>
    <a:srgbClr val="BC0105"/>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snapToGrid="0" showGuides="1">
      <p:cViewPr varScale="1">
        <p:scale>
          <a:sx n="67" d="100"/>
          <a:sy n="67" d="100"/>
        </p:scale>
        <p:origin x="1168" y="44"/>
      </p:cViewPr>
      <p:guideLst>
        <p:guide orient="horz" pos="2160"/>
        <p:guide pos="2880"/>
        <p:guide pos="340"/>
        <p:guide orient="horz" pos="3974"/>
        <p:guide pos="5375"/>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3" d="100"/>
          <a:sy n="83" d="100"/>
        </p:scale>
        <p:origin x="31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781A37-606E-4F9F-82B2-56DD815DD6A8}"/>
              </a:ext>
            </a:extLst>
          </p:cNvPr>
          <p:cNvSpPr/>
          <p:nvPr/>
        </p:nvSpPr>
        <p:spPr>
          <a:xfrm>
            <a:off x="1228725" y="3257550"/>
            <a:ext cx="5381625" cy="329565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9777C75-2648-4B66-99C2-526CA9E1B084}"/>
              </a:ext>
            </a:extLst>
          </p:cNvPr>
          <p:cNvSpPr txBox="1"/>
          <p:nvPr/>
        </p:nvSpPr>
        <p:spPr>
          <a:xfrm>
            <a:off x="1419225" y="3762375"/>
            <a:ext cx="5191125" cy="2246769"/>
          </a:xfrm>
          <a:prstGeom prst="rect">
            <a:avLst/>
          </a:prstGeom>
          <a:noFill/>
        </p:spPr>
        <p:txBody>
          <a:bodyPr wrap="square" rtlCol="0">
            <a:spAutoFit/>
          </a:bodyPr>
          <a:lstStyle/>
          <a:p>
            <a:r>
              <a:rPr lang="en-GB" sz="2800" dirty="0"/>
              <a:t>This lesson we will be learning about Lighthouses. Please read through or ask an adult to read to you. There is a task at the end to create a lighthouse.</a:t>
            </a:r>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2F91CD-75B9-4286-B135-BEDA35DAB337}"/>
              </a:ext>
            </a:extLst>
          </p:cNvPr>
          <p:cNvSpPr/>
          <p:nvPr/>
        </p:nvSpPr>
        <p:spPr>
          <a:xfrm>
            <a:off x="1885949" y="1085850"/>
            <a:ext cx="4924425" cy="440055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F99ED5F-55C8-4EEA-A127-AA550E8395A4}"/>
              </a:ext>
            </a:extLst>
          </p:cNvPr>
          <p:cNvSpPr txBox="1"/>
          <p:nvPr/>
        </p:nvSpPr>
        <p:spPr>
          <a:xfrm>
            <a:off x="2076450" y="1371600"/>
            <a:ext cx="4610099" cy="2585323"/>
          </a:xfrm>
          <a:prstGeom prst="rect">
            <a:avLst/>
          </a:prstGeom>
          <a:noFill/>
        </p:spPr>
        <p:txBody>
          <a:bodyPr wrap="square" rtlCol="0">
            <a:spAutoFit/>
          </a:bodyPr>
          <a:lstStyle/>
          <a:p>
            <a:r>
              <a:rPr lang="en-GB" dirty="0"/>
              <a:t>Task</a:t>
            </a:r>
          </a:p>
          <a:p>
            <a:endParaRPr lang="en-GB" dirty="0"/>
          </a:p>
          <a:p>
            <a:r>
              <a:rPr lang="en-GB" dirty="0"/>
              <a:t>Can you create a lighthouse? </a:t>
            </a:r>
          </a:p>
          <a:p>
            <a:r>
              <a:rPr lang="en-GB" dirty="0"/>
              <a:t>You could use the template I have uploaded or old toilet rolls to build a model. </a:t>
            </a:r>
          </a:p>
          <a:p>
            <a:r>
              <a:rPr lang="en-GB" dirty="0"/>
              <a:t>Can you remember the names of the important features? Try to include these on your models.</a:t>
            </a:r>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C51151-8220-4175-8803-49F7FEB08752}"/>
              </a:ext>
            </a:extLst>
          </p:cNvPr>
          <p:cNvSpPr txBox="1"/>
          <p:nvPr/>
        </p:nvSpPr>
        <p:spPr>
          <a:xfrm>
            <a:off x="755650" y="2977856"/>
            <a:ext cx="5970465" cy="1380256"/>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Before all these things were invented, </a:t>
            </a:r>
            <a:br>
              <a:rPr lang="en-GB" altLang="en-US" dirty="0">
                <a:solidFill>
                  <a:schemeClr val="bg1"/>
                </a:solidFill>
              </a:rPr>
            </a:br>
            <a:r>
              <a:rPr lang="en-GB" altLang="en-US" dirty="0">
                <a:solidFill>
                  <a:schemeClr val="bg1"/>
                </a:solidFill>
              </a:rPr>
              <a:t>how do you think people travelled when </a:t>
            </a:r>
            <a:br>
              <a:rPr lang="en-GB" altLang="en-US" dirty="0">
                <a:solidFill>
                  <a:schemeClr val="bg1"/>
                </a:solidFill>
              </a:rPr>
            </a:br>
            <a:r>
              <a:rPr lang="en-GB" altLang="en-US" dirty="0">
                <a:solidFill>
                  <a:schemeClr val="bg1"/>
                </a:solidFill>
              </a:rPr>
              <a:t>they were going on very long journeys?</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Transport</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r>
              <a:rPr lang="en-GB" altLang="en-US" dirty="0"/>
              <a:t>People first started travelling on aeroplanes around 100 years ago. </a:t>
            </a:r>
          </a:p>
          <a:p>
            <a:r>
              <a:rPr lang="en-GB" altLang="en-US" dirty="0"/>
              <a:t>The first cars were built nearly 150 years ago. Trains were invented over 200 years ago.</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rgbClr val="ACDDFC"/>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BA95EAC-5C0B-4760-AEAC-5C6D8716094E}"/>
              </a:ext>
            </a:extLst>
          </p:cNvPr>
          <p:cNvSpPr txBox="1"/>
          <p:nvPr/>
        </p:nvSpPr>
        <p:spPr>
          <a:xfrm>
            <a:off x="755650" y="4539878"/>
            <a:ext cx="3816350" cy="646331"/>
          </a:xfrm>
          <a:prstGeom prst="rect">
            <a:avLst/>
          </a:prstGeom>
          <a:noFill/>
        </p:spPr>
        <p:txBody>
          <a:bodyPr wrap="square" rtlCol="0">
            <a:spAutoFit/>
          </a:bodyPr>
          <a:lstStyle/>
          <a:p>
            <a:r>
              <a:rPr lang="en-GB" altLang="en-US" dirty="0"/>
              <a:t>One of the ways people travelled on journeys was on ships. </a:t>
            </a:r>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731" y="2631808"/>
            <a:ext cx="3724519" cy="355869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CB131A-22FC-42CB-BA3E-89A80D91CDB8}"/>
              </a:ext>
            </a:extLst>
          </p:cNvPr>
          <p:cNvSpPr txBox="1"/>
          <p:nvPr/>
        </p:nvSpPr>
        <p:spPr>
          <a:xfrm>
            <a:off x="755650" y="4588246"/>
            <a:ext cx="5970465" cy="1499840"/>
          </a:xfrm>
          <a:prstGeom prst="roundRect">
            <a:avLst/>
          </a:prstGeom>
          <a:solidFill>
            <a:srgbClr val="18A0DB"/>
          </a:solidFill>
        </p:spPr>
        <p:txBody>
          <a:bodyPr wrap="square" rtlCol="0" anchor="ctr">
            <a:noAutofit/>
          </a:bodyPr>
          <a:lstStyle/>
          <a:p>
            <a:pPr>
              <a:spcBef>
                <a:spcPct val="0"/>
              </a:spcBef>
            </a:pPr>
            <a:r>
              <a:rPr lang="en-GB" altLang="en-US" dirty="0">
                <a:solidFill>
                  <a:schemeClr val="bg1"/>
                </a:solidFill>
              </a:rPr>
              <a:t>Lighthouses were also built near </a:t>
            </a:r>
            <a:br>
              <a:rPr lang="en-GB" altLang="en-US" dirty="0">
                <a:solidFill>
                  <a:schemeClr val="bg1"/>
                </a:solidFill>
              </a:rPr>
            </a:br>
            <a:r>
              <a:rPr lang="en-GB" altLang="en-US" dirty="0">
                <a:solidFill>
                  <a:schemeClr val="bg1"/>
                </a:solidFill>
              </a:rPr>
              <a:t>places where there were dangerous </a:t>
            </a:r>
            <a:br>
              <a:rPr lang="en-GB" altLang="en-US" dirty="0">
                <a:solidFill>
                  <a:schemeClr val="bg1"/>
                </a:solidFill>
              </a:rPr>
            </a:br>
            <a:r>
              <a:rPr lang="en-GB" altLang="en-US" dirty="0">
                <a:solidFill>
                  <a:schemeClr val="bg1"/>
                </a:solidFill>
              </a:rPr>
              <a:t>rocks hidden under the water that </a:t>
            </a:r>
          </a:p>
          <a:p>
            <a:pPr>
              <a:spcBef>
                <a:spcPct val="0"/>
              </a:spcBef>
            </a:pPr>
            <a:r>
              <a:rPr lang="en-GB" altLang="en-US" dirty="0">
                <a:solidFill>
                  <a:schemeClr val="bg1"/>
                </a:solidFill>
              </a:rPr>
              <a:t>could cause a shipwreck.</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Ships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pPr>
              <a:spcBef>
                <a:spcPct val="0"/>
              </a:spcBef>
            </a:pPr>
            <a:r>
              <a:rPr lang="en-GB" altLang="en-US" dirty="0"/>
              <a:t>Today when ships sail at night, they have a special thing called radar which helps the captain know if they are near land and need to sail further away.</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chemeClr val="tx1">
              <a:lumMod val="90000"/>
              <a:lumOff val="10000"/>
            </a:schemeClr>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073" y="2649392"/>
            <a:ext cx="3724519" cy="3558691"/>
          </a:xfrm>
          <a:prstGeom prst="rect">
            <a:avLst/>
          </a:prstGeom>
        </p:spPr>
      </p:pic>
      <p:sp>
        <p:nvSpPr>
          <p:cNvPr id="10" name="TextBox 9">
            <a:extLst>
              <a:ext uri="{FF2B5EF4-FFF2-40B4-BE49-F238E27FC236}">
                <a16:creationId xmlns:a16="http://schemas.microsoft.com/office/drawing/2014/main" id="{5EF7010B-B439-4CC6-8AA1-DDE8C571B831}"/>
              </a:ext>
            </a:extLst>
          </p:cNvPr>
          <p:cNvSpPr txBox="1"/>
          <p:nvPr/>
        </p:nvSpPr>
        <p:spPr>
          <a:xfrm>
            <a:off x="755650" y="2953504"/>
            <a:ext cx="4625242" cy="1477328"/>
          </a:xfrm>
          <a:prstGeom prst="rect">
            <a:avLst/>
          </a:prstGeom>
          <a:noFill/>
        </p:spPr>
        <p:txBody>
          <a:bodyPr wrap="square" rtlCol="0">
            <a:spAutoFit/>
          </a:bodyPr>
          <a:lstStyle/>
          <a:p>
            <a:pPr>
              <a:spcBef>
                <a:spcPct val="0"/>
              </a:spcBef>
            </a:pPr>
            <a:r>
              <a:rPr lang="en-GB" altLang="en-US" dirty="0"/>
              <a:t>A long time ago, ships didn’t have radar. When sailing at night, ships had no way of knowing if they were close to land. There was a danger that they could crash into land.</a:t>
            </a:r>
          </a:p>
        </p:txBody>
      </p:sp>
    </p:spTree>
    <p:extLst>
      <p:ext uri="{BB962C8B-B14F-4D97-AF65-F5344CB8AC3E}">
        <p14:creationId xmlns:p14="http://schemas.microsoft.com/office/powerpoint/2010/main" val="36778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3816350" cy="1754326"/>
          </a:xfrm>
          <a:prstGeom prst="rect">
            <a:avLst/>
          </a:prstGeom>
          <a:noFill/>
        </p:spPr>
        <p:txBody>
          <a:bodyPr wrap="square" rtlCol="0">
            <a:spAutoFit/>
          </a:bodyPr>
          <a:lstStyle/>
          <a:p>
            <a:pPr>
              <a:spcBef>
                <a:spcPct val="0"/>
              </a:spcBef>
            </a:pPr>
            <a:r>
              <a:rPr lang="en-GB" altLang="en-US" dirty="0"/>
              <a:t>A lighthouse is a big tower with a light at the top. They were built near places where lots of ships sailed. The light warned sailors that land was near and that they needed to sail further away.</a:t>
            </a:r>
            <a:endParaRPr lang="en-GB" altLang="en-US" dirty="0">
              <a:solidFill>
                <a:srgbClr val="FF0000"/>
              </a:solidFill>
            </a:endParaRPr>
          </a:p>
        </p:txBody>
      </p:sp>
      <p:pic>
        <p:nvPicPr>
          <p:cNvPr id="6" name="Picture 5">
            <a:extLst>
              <a:ext uri="{FF2B5EF4-FFF2-40B4-BE49-F238E27FC236}">
                <a16:creationId xmlns:a16="http://schemas.microsoft.com/office/drawing/2014/main" id="{81485086-BC8B-4064-96C5-E5B63FBE4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45" t="25411" r="55052" b="11796"/>
          <a:stretch/>
        </p:blipFill>
        <p:spPr>
          <a:xfrm>
            <a:off x="4572000" y="1714500"/>
            <a:ext cx="3816350" cy="4378325"/>
          </a:xfrm>
          <a:prstGeom prst="rect">
            <a:avLst/>
          </a:prstGeom>
        </p:spPr>
      </p:pic>
    </p:spTree>
    <p:extLst>
      <p:ext uri="{BB962C8B-B14F-4D97-AF65-F5344CB8AC3E}">
        <p14:creationId xmlns:p14="http://schemas.microsoft.com/office/powerpoint/2010/main" val="10539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43967-F826-4A67-97F7-D3BAF8562A3B}"/>
              </a:ext>
            </a:extLst>
          </p:cNvPr>
          <p:cNvSpPr txBox="1"/>
          <p:nvPr/>
        </p:nvSpPr>
        <p:spPr>
          <a:xfrm>
            <a:off x="755649" y="3129682"/>
            <a:ext cx="4185627" cy="1846764"/>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This is a drawing of what the lighthouse looked like. </a:t>
            </a:r>
            <a:br>
              <a:rPr lang="en-GB" altLang="en-US" dirty="0">
                <a:solidFill>
                  <a:schemeClr val="bg1"/>
                </a:solidFill>
              </a:rPr>
            </a:br>
            <a:endParaRPr lang="en-GB" altLang="en-US" dirty="0">
              <a:solidFill>
                <a:schemeClr val="bg1"/>
              </a:solidFill>
            </a:endParaRPr>
          </a:p>
          <a:p>
            <a:r>
              <a:rPr lang="en-GB" altLang="en-US" dirty="0">
                <a:solidFill>
                  <a:schemeClr val="bg1"/>
                </a:solidFill>
              </a:rPr>
              <a:t>What can you see in the picture?</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49" y="1947155"/>
            <a:ext cx="3675675" cy="923330"/>
          </a:xfrm>
          <a:prstGeom prst="rect">
            <a:avLst/>
          </a:prstGeom>
          <a:noFill/>
        </p:spPr>
        <p:txBody>
          <a:bodyPr wrap="square" rtlCol="0">
            <a:spAutoFit/>
          </a:bodyPr>
          <a:lstStyle/>
          <a:p>
            <a:pPr>
              <a:spcBef>
                <a:spcPct val="0"/>
              </a:spcBef>
            </a:pPr>
            <a:r>
              <a:rPr lang="en-GB" altLang="en-US" dirty="0"/>
              <a:t>Over 2000 years ago, the Lighthouse of Alexandria was built in a country called Egypt. </a:t>
            </a:r>
          </a:p>
        </p:txBody>
      </p:sp>
      <p:pic>
        <p:nvPicPr>
          <p:cNvPr id="2050" name="Picture 2" descr="File:The Lighthouse at Alexandria LACMA 65.37.294.jpg">
            <a:extLst>
              <a:ext uri="{FF2B5EF4-FFF2-40B4-BE49-F238E27FC236}">
                <a16:creationId xmlns:a16="http://schemas.microsoft.com/office/drawing/2014/main" id="{DCD465B8-B4E4-4C0B-82B6-337BB9470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9043"/>
          <a:stretch/>
        </p:blipFill>
        <p:spPr bwMode="auto">
          <a:xfrm>
            <a:off x="4572001" y="1714500"/>
            <a:ext cx="3816350"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2BD71B-3A98-45BF-82C3-D0AA0F20E5E4}"/>
              </a:ext>
            </a:extLst>
          </p:cNvPr>
          <p:cNvSpPr txBox="1"/>
          <p:nvPr/>
        </p:nvSpPr>
        <p:spPr>
          <a:xfrm>
            <a:off x="2646485" y="3618361"/>
            <a:ext cx="5741865" cy="1463661"/>
          </a:xfrm>
          <a:prstGeom prst="roundRect">
            <a:avLst/>
          </a:prstGeom>
          <a:solidFill>
            <a:srgbClr val="18A0DB"/>
          </a:solidFill>
        </p:spPr>
        <p:txBody>
          <a:bodyPr wrap="square" lIns="360000" rtlCol="0" anchor="ctr">
            <a:noAutofit/>
          </a:bodyPr>
          <a:lstStyle/>
          <a:p>
            <a:pPr>
              <a:spcBef>
                <a:spcPct val="0"/>
              </a:spcBef>
            </a:pPr>
            <a:r>
              <a:rPr lang="en-GB" altLang="en-US" dirty="0">
                <a:solidFill>
                  <a:schemeClr val="bg1"/>
                </a:solidFill>
              </a:rPr>
              <a:t>The lighthouse eventually got old and a new one was needed. Because Smeaton’s Tower was so important, it was rebuilt stone-by-stone in Plymouth. It is now a popular place for people to visit.</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10" name="TextBox 9">
            <a:extLst>
              <a:ext uri="{FF2B5EF4-FFF2-40B4-BE49-F238E27FC236}">
                <a16:creationId xmlns:a16="http://schemas.microsoft.com/office/drawing/2014/main" id="{5B350D7C-DC9B-4C74-9C39-807E17CCDF89}"/>
              </a:ext>
            </a:extLst>
          </p:cNvPr>
          <p:cNvSpPr txBox="1"/>
          <p:nvPr/>
        </p:nvSpPr>
        <p:spPr>
          <a:xfrm>
            <a:off x="2980592" y="1820007"/>
            <a:ext cx="5407757" cy="1754326"/>
          </a:xfrm>
          <a:prstGeom prst="rect">
            <a:avLst/>
          </a:prstGeom>
          <a:noFill/>
        </p:spPr>
        <p:txBody>
          <a:bodyPr wrap="square" rtlCol="0">
            <a:spAutoFit/>
          </a:bodyPr>
          <a:lstStyle/>
          <a:p>
            <a:pPr>
              <a:spcBef>
                <a:spcPct val="0"/>
              </a:spcBef>
            </a:pPr>
            <a:r>
              <a:rPr lang="en-GB" altLang="en-US" dirty="0"/>
              <a:t>This is Smeaton’s Tower, which is now in the city of Plymouth. It was build around 250 years ago, 14 miles off the coast of Plymouth. </a:t>
            </a:r>
            <a:r>
              <a:rPr lang="en-GB" dirty="0"/>
              <a:t>The </a:t>
            </a:r>
            <a:r>
              <a:rPr lang="en-GB" dirty="0" err="1"/>
              <a:t>Eddystone</a:t>
            </a:r>
            <a:r>
              <a:rPr lang="en-GB" dirty="0"/>
              <a:t> Reef is a group of dangerous rocks</a:t>
            </a:r>
            <a:r>
              <a:rPr lang="en-GB" altLang="en-US" dirty="0"/>
              <a:t> that can’t usually be seen above water. Many ships had been wrecked on them and so a lighthouse was built.</a:t>
            </a:r>
          </a:p>
        </p:txBody>
      </p:sp>
      <p:pic>
        <p:nvPicPr>
          <p:cNvPr id="9" name="Picture 8">
            <a:extLst>
              <a:ext uri="{FF2B5EF4-FFF2-40B4-BE49-F238E27FC236}">
                <a16:creationId xmlns:a16="http://schemas.microsoft.com/office/drawing/2014/main" id="{4F15F553-4DB7-4A92-92CC-9BA2B42DF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60" t="-9" r="48942" b="9"/>
          <a:stretch/>
        </p:blipFill>
        <p:spPr>
          <a:xfrm>
            <a:off x="755651" y="1714500"/>
            <a:ext cx="2084264" cy="4378936"/>
          </a:xfrm>
          <a:prstGeom prst="rect">
            <a:avLst/>
          </a:prstGeom>
        </p:spPr>
      </p:pic>
      <p:sp>
        <p:nvSpPr>
          <p:cNvPr id="14" name="TextBox 13">
            <a:extLst>
              <a:ext uri="{FF2B5EF4-FFF2-40B4-BE49-F238E27FC236}">
                <a16:creationId xmlns:a16="http://schemas.microsoft.com/office/drawing/2014/main" id="{2BA7E08F-6C50-4E0F-AC05-42694CAAA840}"/>
              </a:ext>
            </a:extLst>
          </p:cNvPr>
          <p:cNvSpPr txBox="1"/>
          <p:nvPr/>
        </p:nvSpPr>
        <p:spPr>
          <a:xfrm>
            <a:off x="2987064" y="5169495"/>
            <a:ext cx="5401285" cy="923330"/>
          </a:xfrm>
          <a:prstGeom prst="rect">
            <a:avLst/>
          </a:prstGeom>
          <a:noFill/>
        </p:spPr>
        <p:txBody>
          <a:bodyPr wrap="square" rtlCol="0">
            <a:spAutoFit/>
          </a:bodyPr>
          <a:lstStyle/>
          <a:p>
            <a:pPr>
              <a:spcBef>
                <a:spcPct val="0"/>
              </a:spcBef>
            </a:pPr>
            <a:r>
              <a:rPr lang="en-GB" altLang="en-US" dirty="0"/>
              <a:t>The design of Smeaton’s Tower has been used for the design of lighthouses all around the world </a:t>
            </a:r>
          </a:p>
          <a:p>
            <a:pPr>
              <a:spcBef>
                <a:spcPct val="0"/>
              </a:spcBef>
            </a:pPr>
            <a:r>
              <a:rPr lang="en-GB" altLang="en-US" dirty="0"/>
              <a:t>ever since.</a:t>
            </a:r>
          </a:p>
        </p:txBody>
      </p:sp>
    </p:spTree>
    <p:extLst>
      <p:ext uri="{BB962C8B-B14F-4D97-AF65-F5344CB8AC3E}">
        <p14:creationId xmlns:p14="http://schemas.microsoft.com/office/powerpoint/2010/main" val="145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How Is a Lighthouse Designed?</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69750"/>
            <a:ext cx="7632698" cy="338554"/>
          </a:xfrm>
          <a:prstGeom prst="rect">
            <a:avLst/>
          </a:prstGeom>
          <a:noFill/>
        </p:spPr>
        <p:txBody>
          <a:bodyPr wrap="square" rtlCol="0">
            <a:spAutoFit/>
          </a:bodyPr>
          <a:lstStyle/>
          <a:p>
            <a:pPr>
              <a:spcBef>
                <a:spcPct val="0"/>
              </a:spcBef>
            </a:pPr>
            <a:r>
              <a:rPr lang="en-GB" altLang="en-US" sz="1600" dirty="0"/>
              <a:t>Click on the label to find out more about how a lighthouse is designed.</a:t>
            </a:r>
          </a:p>
        </p:txBody>
      </p:sp>
      <p:pic>
        <p:nvPicPr>
          <p:cNvPr id="4" name="Picture 3">
            <a:extLst>
              <a:ext uri="{FF2B5EF4-FFF2-40B4-BE49-F238E27FC236}">
                <a16:creationId xmlns:a16="http://schemas.microsoft.com/office/drawing/2014/main" id="{B81EE53C-3C0A-4C19-BEEE-9C8A514FF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662" y="3130373"/>
            <a:ext cx="1829777" cy="2962452"/>
          </a:xfrm>
          <a:prstGeom prst="rect">
            <a:avLst/>
          </a:prstGeom>
        </p:spPr>
      </p:pic>
      <p:sp>
        <p:nvSpPr>
          <p:cNvPr id="18" name="Lightning rod statement">
            <a:extLst>
              <a:ext uri="{FF2B5EF4-FFF2-40B4-BE49-F238E27FC236}">
                <a16:creationId xmlns:a16="http://schemas.microsoft.com/office/drawing/2014/main" id="{DB2A78E7-A6CC-4BDB-93C5-736DBB81DA12}"/>
              </a:ext>
            </a:extLst>
          </p:cNvPr>
          <p:cNvSpPr txBox="1"/>
          <p:nvPr/>
        </p:nvSpPr>
        <p:spPr>
          <a:xfrm>
            <a:off x="755650" y="2363554"/>
            <a:ext cx="7632700" cy="830997"/>
          </a:xfrm>
          <a:prstGeom prst="rect">
            <a:avLst/>
          </a:prstGeom>
          <a:noFill/>
        </p:spPr>
        <p:txBody>
          <a:bodyPr wrap="square" rtlCol="0">
            <a:spAutoFit/>
          </a:bodyPr>
          <a:lstStyle/>
          <a:p>
            <a:pPr>
              <a:spcBef>
                <a:spcPct val="0"/>
              </a:spcBef>
            </a:pPr>
            <a:r>
              <a:rPr lang="en-GB" altLang="en-US" sz="1600" dirty="0"/>
              <a:t>Lightning rod – This is a rod that is attached to a copper wire that runs to the bottom of the building. If lightning strikes the lighthouse, the lightning is carried along the wire and down into the ground.</a:t>
            </a:r>
          </a:p>
        </p:txBody>
      </p:sp>
      <p:sp>
        <p:nvSpPr>
          <p:cNvPr id="19" name="Lamp Statement">
            <a:extLst>
              <a:ext uri="{FF2B5EF4-FFF2-40B4-BE49-F238E27FC236}">
                <a16:creationId xmlns:a16="http://schemas.microsoft.com/office/drawing/2014/main" id="{275F23B1-3F08-4B97-9BBD-48FCE8D24C63}"/>
              </a:ext>
            </a:extLst>
          </p:cNvPr>
          <p:cNvSpPr txBox="1"/>
          <p:nvPr/>
        </p:nvSpPr>
        <p:spPr>
          <a:xfrm>
            <a:off x="755651" y="3349801"/>
            <a:ext cx="3816350" cy="338554"/>
          </a:xfrm>
          <a:prstGeom prst="rect">
            <a:avLst/>
          </a:prstGeom>
          <a:noFill/>
        </p:spPr>
        <p:txBody>
          <a:bodyPr wrap="square" rtlCol="0">
            <a:spAutoFit/>
          </a:bodyPr>
          <a:lstStyle/>
          <a:p>
            <a:pPr>
              <a:lnSpc>
                <a:spcPct val="100000"/>
              </a:lnSpc>
              <a:spcBef>
                <a:spcPct val="0"/>
              </a:spcBef>
              <a:buFontTx/>
              <a:buNone/>
            </a:pPr>
            <a:r>
              <a:rPr lang="en-GB" altLang="en-US" sz="1600" dirty="0"/>
              <a:t>Lamp – the light that guides sailors.</a:t>
            </a:r>
          </a:p>
        </p:txBody>
      </p:sp>
      <p:sp>
        <p:nvSpPr>
          <p:cNvPr id="20" name="Lantern room stratement">
            <a:extLst>
              <a:ext uri="{FF2B5EF4-FFF2-40B4-BE49-F238E27FC236}">
                <a16:creationId xmlns:a16="http://schemas.microsoft.com/office/drawing/2014/main" id="{6EEDFD8E-5CD7-4CDD-9D4E-AF783EA1E988}"/>
              </a:ext>
            </a:extLst>
          </p:cNvPr>
          <p:cNvSpPr txBox="1"/>
          <p:nvPr/>
        </p:nvSpPr>
        <p:spPr>
          <a:xfrm>
            <a:off x="755650" y="3883044"/>
            <a:ext cx="3816350" cy="1077218"/>
          </a:xfrm>
          <a:prstGeom prst="rect">
            <a:avLst/>
          </a:prstGeom>
          <a:noFill/>
        </p:spPr>
        <p:txBody>
          <a:bodyPr wrap="square" rtlCol="0">
            <a:spAutoFit/>
          </a:bodyPr>
          <a:lstStyle/>
          <a:p>
            <a:pPr>
              <a:lnSpc>
                <a:spcPct val="100000"/>
              </a:lnSpc>
              <a:spcBef>
                <a:spcPct val="0"/>
              </a:spcBef>
              <a:buFontTx/>
              <a:buNone/>
            </a:pPr>
            <a:r>
              <a:rPr lang="en-GB" altLang="en-US" sz="1600" dirty="0"/>
              <a:t>Lantern room – This has a lens to make the light more powerful. Some lantern rooms have a revolving sheet to make it look like the light is flashing.</a:t>
            </a:r>
          </a:p>
        </p:txBody>
      </p:sp>
      <p:sp>
        <p:nvSpPr>
          <p:cNvPr id="22" name="Gallery Deck">
            <a:extLst>
              <a:ext uri="{FF2B5EF4-FFF2-40B4-BE49-F238E27FC236}">
                <a16:creationId xmlns:a16="http://schemas.microsoft.com/office/drawing/2014/main" id="{259034C8-F4AF-495E-A934-200BFA8C614A}"/>
              </a:ext>
            </a:extLst>
          </p:cNvPr>
          <p:cNvSpPr txBox="1"/>
          <p:nvPr/>
        </p:nvSpPr>
        <p:spPr>
          <a:xfrm>
            <a:off x="755649" y="5147559"/>
            <a:ext cx="3816350" cy="830997"/>
          </a:xfrm>
          <a:prstGeom prst="rect">
            <a:avLst/>
          </a:prstGeom>
          <a:noFill/>
        </p:spPr>
        <p:txBody>
          <a:bodyPr wrap="square" rtlCol="0">
            <a:spAutoFit/>
          </a:bodyPr>
          <a:lstStyle/>
          <a:p>
            <a:pPr>
              <a:lnSpc>
                <a:spcPct val="100000"/>
              </a:lnSpc>
              <a:spcBef>
                <a:spcPct val="0"/>
              </a:spcBef>
              <a:buFontTx/>
              <a:buNone/>
            </a:pPr>
            <a:r>
              <a:rPr lang="en-GB" altLang="en-US" sz="1600" dirty="0"/>
              <a:t>Gallery deck – The lighthouse keeper could walk along the deck to keep the windows of the lantern room clean. </a:t>
            </a:r>
          </a:p>
        </p:txBody>
      </p:sp>
      <p:sp>
        <p:nvSpPr>
          <p:cNvPr id="24" name="Lantern Room">
            <a:extLst>
              <a:ext uri="{FF2B5EF4-FFF2-40B4-BE49-F238E27FC236}">
                <a16:creationId xmlns:a16="http://schemas.microsoft.com/office/drawing/2014/main" id="{B919C824-4526-44A4-B6EF-5681C1694D67}"/>
              </a:ext>
            </a:extLst>
          </p:cNvPr>
          <p:cNvSpPr txBox="1"/>
          <p:nvPr/>
        </p:nvSpPr>
        <p:spPr>
          <a:xfrm>
            <a:off x="4844806" y="4235794"/>
            <a:ext cx="1424842" cy="620492"/>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lantern room</a:t>
            </a:r>
            <a:endParaRPr lang="en-GB" altLang="en-US" sz="1600" dirty="0">
              <a:latin typeface="Twinkl SemiBold" pitchFamily="2" charset="0"/>
            </a:endParaRPr>
          </a:p>
        </p:txBody>
      </p:sp>
      <p:sp>
        <p:nvSpPr>
          <p:cNvPr id="25" name="Gallery Deck Button">
            <a:extLst>
              <a:ext uri="{FF2B5EF4-FFF2-40B4-BE49-F238E27FC236}">
                <a16:creationId xmlns:a16="http://schemas.microsoft.com/office/drawing/2014/main" id="{7CADBE92-20BF-491B-8B9B-38A3C3C149BE}"/>
              </a:ext>
            </a:extLst>
          </p:cNvPr>
          <p:cNvSpPr txBox="1"/>
          <p:nvPr/>
        </p:nvSpPr>
        <p:spPr>
          <a:xfrm>
            <a:off x="6981337" y="3883044"/>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Gallery deck</a:t>
            </a:r>
            <a:endParaRPr lang="en-GB" altLang="en-US" sz="1600" dirty="0">
              <a:latin typeface="Twinkl SemiBold" pitchFamily="2" charset="0"/>
            </a:endParaRPr>
          </a:p>
        </p:txBody>
      </p:sp>
      <p:sp>
        <p:nvSpPr>
          <p:cNvPr id="26" name="lightning rod button">
            <a:extLst>
              <a:ext uri="{FF2B5EF4-FFF2-40B4-BE49-F238E27FC236}">
                <a16:creationId xmlns:a16="http://schemas.microsoft.com/office/drawing/2014/main" id="{C1800824-C2FA-4CD0-A72A-198C51E45E43}"/>
              </a:ext>
            </a:extLst>
          </p:cNvPr>
          <p:cNvSpPr txBox="1"/>
          <p:nvPr/>
        </p:nvSpPr>
        <p:spPr>
          <a:xfrm>
            <a:off x="6858490" y="3025274"/>
            <a:ext cx="1529858"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lightning rod</a:t>
            </a:r>
            <a:endParaRPr lang="en-GB" altLang="en-US" sz="1600" dirty="0">
              <a:latin typeface="Twinkl SemiBold" pitchFamily="2" charset="0"/>
            </a:endParaRPr>
          </a:p>
        </p:txBody>
      </p:sp>
      <p:cxnSp>
        <p:nvCxnSpPr>
          <p:cNvPr id="6" name="Straight Arrow Connector 5">
            <a:extLst>
              <a:ext uri="{FF2B5EF4-FFF2-40B4-BE49-F238E27FC236}">
                <a16:creationId xmlns:a16="http://schemas.microsoft.com/office/drawing/2014/main" id="{BF58DF15-3E0C-4DD9-81C1-EB1DDA1CA40C}"/>
              </a:ext>
            </a:extLst>
          </p:cNvPr>
          <p:cNvCxnSpPr>
            <a:stCxn id="26" idx="1"/>
          </p:cNvCxnSpPr>
          <p:nvPr/>
        </p:nvCxnSpPr>
        <p:spPr>
          <a:xfrm flipH="1">
            <a:off x="6664569" y="3194551"/>
            <a:ext cx="193921" cy="67395"/>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FA68A3-4B08-484B-B516-CA48D3CA1FC6}"/>
              </a:ext>
            </a:extLst>
          </p:cNvPr>
          <p:cNvCxnSpPr>
            <a:cxnSpLocks/>
          </p:cNvCxnSpPr>
          <p:nvPr/>
        </p:nvCxnSpPr>
        <p:spPr>
          <a:xfrm flipH="1" flipV="1">
            <a:off x="6884133" y="3688355"/>
            <a:ext cx="809627" cy="194690"/>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41B186-8BCF-441A-80B0-91EBC3485D83}"/>
              </a:ext>
            </a:extLst>
          </p:cNvPr>
          <p:cNvCxnSpPr>
            <a:cxnSpLocks/>
            <a:stCxn id="23" idx="0"/>
          </p:cNvCxnSpPr>
          <p:nvPr/>
        </p:nvCxnSpPr>
        <p:spPr>
          <a:xfrm flipV="1">
            <a:off x="5371856" y="3482999"/>
            <a:ext cx="1081330" cy="160544"/>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61EFBE-F6FD-4AFF-80A3-61F85B45BDEF}"/>
              </a:ext>
            </a:extLst>
          </p:cNvPr>
          <p:cNvCxnSpPr>
            <a:cxnSpLocks/>
          </p:cNvCxnSpPr>
          <p:nvPr/>
        </p:nvCxnSpPr>
        <p:spPr>
          <a:xfrm flipV="1">
            <a:off x="5557228" y="3563271"/>
            <a:ext cx="1081329" cy="672523"/>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sp>
        <p:nvSpPr>
          <p:cNvPr id="23" name="Lamp button">
            <a:extLst>
              <a:ext uri="{FF2B5EF4-FFF2-40B4-BE49-F238E27FC236}">
                <a16:creationId xmlns:a16="http://schemas.microsoft.com/office/drawing/2014/main" id="{9131B132-C2B8-47D0-9CC3-A537A02DEF31}"/>
              </a:ext>
            </a:extLst>
          </p:cNvPr>
          <p:cNvSpPr txBox="1"/>
          <p:nvPr/>
        </p:nvSpPr>
        <p:spPr>
          <a:xfrm>
            <a:off x="4659435" y="3643543"/>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lamp</a:t>
            </a:r>
            <a:endParaRPr lang="en-GB" altLang="en-US" sz="1600" dirty="0">
              <a:latin typeface="Twinkl SemiBold" pitchFamily="2" charset="0"/>
            </a:endParaRPr>
          </a:p>
        </p:txBody>
      </p:sp>
    </p:spTree>
    <p:extLst>
      <p:ext uri="{BB962C8B-B14F-4D97-AF65-F5344CB8AC3E}">
        <p14:creationId xmlns:p14="http://schemas.microsoft.com/office/powerpoint/2010/main" val="80042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7B189-C8CF-40AF-9A97-2880906AE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22" r="14722"/>
          <a:stretch/>
        </p:blipFill>
        <p:spPr>
          <a:xfrm>
            <a:off x="5029688" y="2734164"/>
            <a:ext cx="3358661" cy="3358661"/>
          </a:xfrm>
          <a:prstGeom prst="flowChartConnector">
            <a:avLst/>
          </a:prstGeom>
        </p:spPr>
      </p:pic>
      <p:sp>
        <p:nvSpPr>
          <p:cNvPr id="13" name="TextBox 12">
            <a:extLst>
              <a:ext uri="{FF2B5EF4-FFF2-40B4-BE49-F238E27FC236}">
                <a16:creationId xmlns:a16="http://schemas.microsoft.com/office/drawing/2014/main" id="{CD2BD71B-3A98-45BF-82C3-D0AA0F20E5E4}"/>
              </a:ext>
            </a:extLst>
          </p:cNvPr>
          <p:cNvSpPr txBox="1"/>
          <p:nvPr/>
        </p:nvSpPr>
        <p:spPr>
          <a:xfrm>
            <a:off x="755650" y="2561386"/>
            <a:ext cx="4343887" cy="3531439"/>
          </a:xfrm>
          <a:prstGeom prst="roundRect">
            <a:avLst/>
          </a:prstGeom>
          <a:noFill/>
          <a:ln w="3175">
            <a:noFill/>
          </a:ln>
        </p:spPr>
        <p:txBody>
          <a:bodyPr wrap="square" lIns="0" tIns="0" rIns="0" rtlCol="0" anchor="ctr">
            <a:noAutofit/>
          </a:bodyPr>
          <a:lstStyle/>
          <a:p>
            <a:pPr>
              <a:spcBef>
                <a:spcPct val="0"/>
              </a:spcBef>
            </a:pPr>
            <a:r>
              <a:rPr lang="en-GB" altLang="en-US" dirty="0"/>
              <a:t>Lighthouses used to be run by people called lighthouses keepers. They would live in the lighthouse, making sure it stayed in good condition. The lighthouse keeper would live on the lighthouse for months and wouldn’t leave during that time. Now all lighthouses are run by computers. The last lighthouse keeper in the UK left their lighthouse in 1998. </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How Have Lighthouses Changed?</a:t>
            </a:r>
          </a:p>
        </p:txBody>
      </p:sp>
      <p:sp>
        <p:nvSpPr>
          <p:cNvPr id="10" name="TextBox 9">
            <a:extLst>
              <a:ext uri="{FF2B5EF4-FFF2-40B4-BE49-F238E27FC236}">
                <a16:creationId xmlns:a16="http://schemas.microsoft.com/office/drawing/2014/main" id="{5B350D7C-DC9B-4C74-9C39-807E17CCDF89}"/>
              </a:ext>
            </a:extLst>
          </p:cNvPr>
          <p:cNvSpPr txBox="1"/>
          <p:nvPr/>
        </p:nvSpPr>
        <p:spPr>
          <a:xfrm>
            <a:off x="755652" y="1814777"/>
            <a:ext cx="7632698" cy="646331"/>
          </a:xfrm>
          <a:prstGeom prst="rect">
            <a:avLst/>
          </a:prstGeom>
          <a:noFill/>
        </p:spPr>
        <p:txBody>
          <a:bodyPr wrap="square" rtlCol="0">
            <a:spAutoFit/>
          </a:bodyPr>
          <a:lstStyle/>
          <a:p>
            <a:pPr algn="ctr">
              <a:spcBef>
                <a:spcPct val="0"/>
              </a:spcBef>
            </a:pPr>
            <a:r>
              <a:rPr lang="en-GB" altLang="en-US" dirty="0"/>
              <a:t>In the olden days, the light would have been an oil lamp or </a:t>
            </a:r>
            <a:br>
              <a:rPr lang="en-GB" altLang="en-US" dirty="0"/>
            </a:br>
            <a:r>
              <a:rPr lang="en-GB" altLang="en-US" dirty="0"/>
              <a:t>even a candle. Now it is a powerful, electric light.</a:t>
            </a:r>
          </a:p>
        </p:txBody>
      </p:sp>
      <p:sp>
        <p:nvSpPr>
          <p:cNvPr id="2" name="Oval 1">
            <a:extLst>
              <a:ext uri="{FF2B5EF4-FFF2-40B4-BE49-F238E27FC236}">
                <a16:creationId xmlns:a16="http://schemas.microsoft.com/office/drawing/2014/main" id="{7CEAEAE1-17F6-4AC4-9199-6D6B165E58FB}"/>
              </a:ext>
            </a:extLst>
          </p:cNvPr>
          <p:cNvSpPr/>
          <p:nvPr/>
        </p:nvSpPr>
        <p:spPr>
          <a:xfrm>
            <a:off x="5029689" y="2734164"/>
            <a:ext cx="3358661" cy="3358661"/>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1ECD440-52AA-4884-9984-3530C301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8368" y="2631173"/>
            <a:ext cx="1238042" cy="3531439"/>
          </a:xfrm>
          <a:prstGeom prst="rect">
            <a:avLst/>
          </a:prstGeom>
        </p:spPr>
      </p:pic>
    </p:spTree>
    <p:extLst>
      <p:ext uri="{BB962C8B-B14F-4D97-AF65-F5344CB8AC3E}">
        <p14:creationId xmlns:p14="http://schemas.microsoft.com/office/powerpoint/2010/main" val="539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055F02-0871-4565-9BBF-B68BA910DA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1" r="11763"/>
          <a:stretch/>
        </p:blipFill>
        <p:spPr>
          <a:xfrm>
            <a:off x="5218736" y="3967704"/>
            <a:ext cx="1676875" cy="1676875"/>
          </a:xfrm>
          <a:prstGeom prst="flowChartConnector">
            <a:avLst/>
          </a:prstGeom>
        </p:spPr>
      </p:pic>
      <p:pic>
        <p:nvPicPr>
          <p:cNvPr id="24" name="Picture 23">
            <a:extLst>
              <a:ext uri="{FF2B5EF4-FFF2-40B4-BE49-F238E27FC236}">
                <a16:creationId xmlns:a16="http://schemas.microsoft.com/office/drawing/2014/main" id="{C9EDEBA2-DF19-4EA5-94AE-19AA3BDD6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8" t="754" r="3654" b="-754"/>
          <a:stretch/>
        </p:blipFill>
        <p:spPr>
          <a:xfrm>
            <a:off x="2233342" y="3982915"/>
            <a:ext cx="1661664" cy="1661664"/>
          </a:xfrm>
          <a:prstGeom prst="flowChartConnector">
            <a:avLst/>
          </a:prstGeom>
        </p:spPr>
      </p:pic>
      <p:pic>
        <p:nvPicPr>
          <p:cNvPr id="3074" name="Picture 2" descr="Image result for denmark lighthouse">
            <a:extLst>
              <a:ext uri="{FF2B5EF4-FFF2-40B4-BE49-F238E27FC236}">
                <a16:creationId xmlns:a16="http://schemas.microsoft.com/office/drawing/2014/main" id="{85D9F70D-3A1E-48DA-A184-BA08B6EDEB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8" r="16788"/>
          <a:stretch/>
        </p:blipFill>
        <p:spPr bwMode="auto">
          <a:xfrm>
            <a:off x="6726604" y="2017780"/>
            <a:ext cx="1661746" cy="166174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25F3CAF-0B88-4549-BCEB-2E7F8565B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78" r="16678"/>
          <a:stretch/>
        </p:blipFill>
        <p:spPr>
          <a:xfrm>
            <a:off x="3741127" y="2017780"/>
            <a:ext cx="1661746" cy="1661746"/>
          </a:xfrm>
          <a:prstGeom prst="flowChartConnector">
            <a:avLst/>
          </a:prstGeom>
        </p:spPr>
      </p:pic>
      <p:pic>
        <p:nvPicPr>
          <p:cNvPr id="7" name="Picture 6">
            <a:extLst>
              <a:ext uri="{FF2B5EF4-FFF2-40B4-BE49-F238E27FC236}">
                <a16:creationId xmlns:a16="http://schemas.microsoft.com/office/drawing/2014/main" id="{E692C317-7158-4E80-AB82-B1AC54566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216" t="248" r="11024" b="-248"/>
          <a:stretch/>
        </p:blipFill>
        <p:spPr>
          <a:xfrm>
            <a:off x="755650" y="1956288"/>
            <a:ext cx="1661746" cy="1661746"/>
          </a:xfrm>
          <a:prstGeom prst="flowChartConnector">
            <a:avLst/>
          </a:prstGeom>
        </p:spPr>
      </p:pic>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Lighthouses Around the World?</a:t>
            </a:r>
          </a:p>
        </p:txBody>
      </p:sp>
      <p:sp>
        <p:nvSpPr>
          <p:cNvPr id="3" name="Oval 2">
            <a:extLst>
              <a:ext uri="{FF2B5EF4-FFF2-40B4-BE49-F238E27FC236}">
                <a16:creationId xmlns:a16="http://schemas.microsoft.com/office/drawing/2014/main" id="{1ED2804F-1E96-4DB8-BF45-548D701F3E0F}"/>
              </a:ext>
            </a:extLst>
          </p:cNvPr>
          <p:cNvSpPr/>
          <p:nvPr/>
        </p:nvSpPr>
        <p:spPr>
          <a:xfrm>
            <a:off x="755650" y="19562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1F53B6E-510D-4F36-BA51-B6FD7066C249}"/>
              </a:ext>
            </a:extLst>
          </p:cNvPr>
          <p:cNvSpPr/>
          <p:nvPr/>
        </p:nvSpPr>
        <p:spPr>
          <a:xfrm>
            <a:off x="3741127"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05343D6-C072-4FA1-BE27-BD5C6BE909A9}"/>
              </a:ext>
            </a:extLst>
          </p:cNvPr>
          <p:cNvSpPr/>
          <p:nvPr/>
        </p:nvSpPr>
        <p:spPr>
          <a:xfrm>
            <a:off x="6726604"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BCC54F-16AB-49AB-9067-1AA96A76FCBC}"/>
              </a:ext>
            </a:extLst>
          </p:cNvPr>
          <p:cNvSpPr txBox="1"/>
          <p:nvPr/>
        </p:nvSpPr>
        <p:spPr>
          <a:xfrm>
            <a:off x="632558" y="3679553"/>
            <a:ext cx="1907930" cy="369332"/>
          </a:xfrm>
          <a:prstGeom prst="rect">
            <a:avLst/>
          </a:prstGeom>
          <a:noFill/>
        </p:spPr>
        <p:txBody>
          <a:bodyPr wrap="square" rtlCol="0">
            <a:spAutoFit/>
          </a:bodyPr>
          <a:lstStyle/>
          <a:p>
            <a:pPr algn="ctr">
              <a:spcBef>
                <a:spcPct val="0"/>
              </a:spcBef>
            </a:pPr>
            <a:r>
              <a:rPr lang="en-GB" altLang="en-US" dirty="0"/>
              <a:t>Morocco</a:t>
            </a:r>
          </a:p>
        </p:txBody>
      </p:sp>
      <p:sp>
        <p:nvSpPr>
          <p:cNvPr id="15" name="TextBox 14">
            <a:extLst>
              <a:ext uri="{FF2B5EF4-FFF2-40B4-BE49-F238E27FC236}">
                <a16:creationId xmlns:a16="http://schemas.microsoft.com/office/drawing/2014/main" id="{FFD1595A-95EE-4049-BC9C-18BD67933954}"/>
              </a:ext>
            </a:extLst>
          </p:cNvPr>
          <p:cNvSpPr txBox="1"/>
          <p:nvPr/>
        </p:nvSpPr>
        <p:spPr>
          <a:xfrm>
            <a:off x="3618035" y="3679553"/>
            <a:ext cx="1907930" cy="369332"/>
          </a:xfrm>
          <a:prstGeom prst="rect">
            <a:avLst/>
          </a:prstGeom>
          <a:noFill/>
        </p:spPr>
        <p:txBody>
          <a:bodyPr wrap="square" rtlCol="0">
            <a:spAutoFit/>
          </a:bodyPr>
          <a:lstStyle/>
          <a:p>
            <a:pPr algn="ctr">
              <a:spcBef>
                <a:spcPct val="0"/>
              </a:spcBef>
            </a:pPr>
            <a:r>
              <a:rPr lang="en-GB" altLang="en-US" dirty="0"/>
              <a:t>Japan</a:t>
            </a:r>
          </a:p>
        </p:txBody>
      </p:sp>
      <p:sp>
        <p:nvSpPr>
          <p:cNvPr id="16" name="TextBox 15">
            <a:extLst>
              <a:ext uri="{FF2B5EF4-FFF2-40B4-BE49-F238E27FC236}">
                <a16:creationId xmlns:a16="http://schemas.microsoft.com/office/drawing/2014/main" id="{2B4DAEDB-FA87-4234-8DB1-EDD741EBEC64}"/>
              </a:ext>
            </a:extLst>
          </p:cNvPr>
          <p:cNvSpPr txBox="1"/>
          <p:nvPr/>
        </p:nvSpPr>
        <p:spPr>
          <a:xfrm>
            <a:off x="6603512" y="3679553"/>
            <a:ext cx="1907930" cy="369332"/>
          </a:xfrm>
          <a:prstGeom prst="rect">
            <a:avLst/>
          </a:prstGeom>
          <a:noFill/>
        </p:spPr>
        <p:txBody>
          <a:bodyPr wrap="square" rtlCol="0">
            <a:spAutoFit/>
          </a:bodyPr>
          <a:lstStyle/>
          <a:p>
            <a:pPr algn="ctr">
              <a:spcBef>
                <a:spcPct val="0"/>
              </a:spcBef>
            </a:pPr>
            <a:r>
              <a:rPr lang="en-GB" altLang="en-US" dirty="0"/>
              <a:t>Denmark</a:t>
            </a:r>
          </a:p>
        </p:txBody>
      </p:sp>
      <p:sp>
        <p:nvSpPr>
          <p:cNvPr id="17" name="Oval 16">
            <a:extLst>
              <a:ext uri="{FF2B5EF4-FFF2-40B4-BE49-F238E27FC236}">
                <a16:creationId xmlns:a16="http://schemas.microsoft.com/office/drawing/2014/main" id="{0AF740F7-5136-4939-BD11-5C99EB7169AB}"/>
              </a:ext>
            </a:extLst>
          </p:cNvPr>
          <p:cNvSpPr/>
          <p:nvPr/>
        </p:nvSpPr>
        <p:spPr>
          <a:xfrm>
            <a:off x="2248389"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DFAD33E-E886-41BB-9905-F0BCE2C617CA}"/>
              </a:ext>
            </a:extLst>
          </p:cNvPr>
          <p:cNvSpPr/>
          <p:nvPr/>
        </p:nvSpPr>
        <p:spPr>
          <a:xfrm>
            <a:off x="5233865"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ED9E643-3F08-445A-8A0B-22C7B67CF84E}"/>
              </a:ext>
            </a:extLst>
          </p:cNvPr>
          <p:cNvSpPr txBox="1"/>
          <p:nvPr/>
        </p:nvSpPr>
        <p:spPr>
          <a:xfrm>
            <a:off x="2125297" y="5644634"/>
            <a:ext cx="1907930" cy="369332"/>
          </a:xfrm>
          <a:prstGeom prst="rect">
            <a:avLst/>
          </a:prstGeom>
          <a:noFill/>
        </p:spPr>
        <p:txBody>
          <a:bodyPr wrap="square" rtlCol="0">
            <a:spAutoFit/>
          </a:bodyPr>
          <a:lstStyle/>
          <a:p>
            <a:pPr algn="ctr">
              <a:spcBef>
                <a:spcPct val="0"/>
              </a:spcBef>
            </a:pPr>
            <a:r>
              <a:rPr lang="en-GB" altLang="en-US" dirty="0"/>
              <a:t>Canada</a:t>
            </a:r>
          </a:p>
        </p:txBody>
      </p:sp>
      <p:sp>
        <p:nvSpPr>
          <p:cNvPr id="20" name="TextBox 19">
            <a:extLst>
              <a:ext uri="{FF2B5EF4-FFF2-40B4-BE49-F238E27FC236}">
                <a16:creationId xmlns:a16="http://schemas.microsoft.com/office/drawing/2014/main" id="{4D6B4A9D-6FA5-432A-A1FF-3B2DEED3341B}"/>
              </a:ext>
            </a:extLst>
          </p:cNvPr>
          <p:cNvSpPr txBox="1"/>
          <p:nvPr/>
        </p:nvSpPr>
        <p:spPr>
          <a:xfrm>
            <a:off x="5110773" y="5644579"/>
            <a:ext cx="1907930" cy="369332"/>
          </a:xfrm>
          <a:prstGeom prst="rect">
            <a:avLst/>
          </a:prstGeom>
          <a:noFill/>
        </p:spPr>
        <p:txBody>
          <a:bodyPr wrap="square" rtlCol="0">
            <a:spAutoFit/>
          </a:bodyPr>
          <a:lstStyle/>
          <a:p>
            <a:pPr algn="ctr">
              <a:spcBef>
                <a:spcPct val="0"/>
              </a:spcBef>
            </a:pPr>
            <a:r>
              <a:rPr lang="en-GB" altLang="en-US" dirty="0"/>
              <a:t>Argentina</a:t>
            </a:r>
          </a:p>
        </p:txBody>
      </p:sp>
    </p:spTree>
    <p:extLst>
      <p:ext uri="{BB962C8B-B14F-4D97-AF65-F5344CB8AC3E}">
        <p14:creationId xmlns:p14="http://schemas.microsoft.com/office/powerpoint/2010/main" val="13757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p:bldP spid="15" grpId="0"/>
      <p:bldP spid="16" grpId="0"/>
      <p:bldP spid="17" grpId="0" animBg="1"/>
      <p:bldP spid="18" grpId="0" animBg="1"/>
      <p:bldP spid="19"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190</TotalTime>
  <Words>683</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 SemiBold</vt:lpstr>
      <vt:lpstr>Twinkl</vt:lpstr>
      <vt:lpstr>Calibri</vt:lpstr>
      <vt:lpstr>Arial</vt:lpstr>
      <vt:lpstr>Office Theme</vt:lpstr>
      <vt:lpstr>PowerPoint Presentation</vt:lpstr>
      <vt:lpstr>Transport</vt:lpstr>
      <vt:lpstr>Ships</vt:lpstr>
      <vt:lpstr>Lighthouses</vt:lpstr>
      <vt:lpstr>Lighthouses From Long Ago</vt:lpstr>
      <vt:lpstr>Lighthouses From Long Ago</vt:lpstr>
      <vt:lpstr>How Is a Lighthouse Designed?</vt:lpstr>
      <vt:lpstr>How Have Lighthouses Changed?</vt:lpstr>
      <vt:lpstr>Lighthouses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Nick McKenna</cp:lastModifiedBy>
  <cp:revision>16</cp:revision>
  <dcterms:created xsi:type="dcterms:W3CDTF">2019-01-22T10:23:20Z</dcterms:created>
  <dcterms:modified xsi:type="dcterms:W3CDTF">2020-04-20T20:37:49Z</dcterms:modified>
</cp:coreProperties>
</file>