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1" r:id="rId2"/>
    <p:sldId id="258" r:id="rId3"/>
    <p:sldId id="263" r:id="rId4"/>
    <p:sldId id="307" r:id="rId5"/>
    <p:sldId id="310" r:id="rId6"/>
    <p:sldId id="308" r:id="rId7"/>
    <p:sldId id="313" r:id="rId8"/>
    <p:sldId id="314" r:id="rId9"/>
    <p:sldId id="315" r:id="rId10"/>
    <p:sldId id="317" r:id="rId11"/>
    <p:sldId id="318" r:id="rId12"/>
    <p:sldId id="290" r:id="rId13"/>
  </p:sldIdLst>
  <p:sldSz cx="9144000" cy="6858000" type="screen4x3"/>
  <p:notesSz cx="6858000" cy="9144000"/>
  <p:embeddedFontLst>
    <p:embeddedFont>
      <p:font typeface="BPreplay" panose="020005030000000200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Roboto" panose="020B0604020202020204" charset="0"/>
      <p:regular r:id="rId24"/>
      <p:bold r:id="rId25"/>
      <p:italic r:id="rId26"/>
      <p:boldItalic r:id="rId27"/>
    </p:embeddedFont>
    <p:embeddedFont>
      <p:font typeface="Sassoon Infant Md" panose="02000603050000020003" charset="0"/>
      <p:regular r:id="rId28"/>
    </p:embeddedFont>
    <p:embeddedFont>
      <p:font typeface="Sassoon Infant Rg" panose="02000503030000020003" charset="0"/>
      <p:regular r:id="rId29"/>
      <p:bold r:id="rId30"/>
    </p:embeddedFont>
    <p:embeddedFont>
      <p:font typeface="Twinkl" panose="020B0604020202020204" charset="0"/>
      <p:regular r:id="rId31"/>
      <p:bold r:id="rId3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80">
          <p15:clr>
            <a:srgbClr val="A4A3A4"/>
          </p15:clr>
        </p15:guide>
        <p15:guide id="3" pos="530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21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orient="horz" pos="459">
          <p15:clr>
            <a:srgbClr val="A4A3A4"/>
          </p15:clr>
        </p15:guide>
        <p15:guide id="8" orient="horz" pos="3861">
          <p15:clr>
            <a:srgbClr val="A4A3A4"/>
          </p15:clr>
        </p15:guide>
        <p15:guide id="9" pos="52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D60"/>
    <a:srgbClr val="EACBB8"/>
    <a:srgbClr val="643935"/>
    <a:srgbClr val="F9E02B"/>
    <a:srgbClr val="EBAC27"/>
    <a:srgbClr val="F3CA4C"/>
    <a:srgbClr val="F7DB6A"/>
    <a:srgbClr val="EAA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870" y="63"/>
      </p:cViewPr>
      <p:guideLst>
        <p:guide orient="horz" pos="2183"/>
        <p:guide pos="2880"/>
        <p:guide pos="5307"/>
        <p:guide orient="horz" pos="3997"/>
        <p:guide pos="521"/>
        <p:guide orient="horz" pos="323"/>
        <p:guide orient="horz" pos="459"/>
        <p:guide orient="horz" pos="3861"/>
        <p:guide pos="52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D41259-9E2D-4417-BABE-BD0DBEB659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E7BB89-CBE6-4E09-895D-E4D3E567E9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660C0D-73A7-48EB-B513-902A1924BB98}" type="datetimeFigureOut">
              <a:rPr lang="en-GB"/>
              <a:pPr>
                <a:defRPr/>
              </a:pPr>
              <a:t>21/05/2020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EA4E9-0F44-4568-95C0-C6E4E5D199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2C8F20-773E-45C2-9673-78E49015BA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6677FAE-AEED-4438-A2A0-DC6CE4C647C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0F7306-1F42-41E9-AC3D-5D0DE36394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9D071-4EBC-4AFA-B9F5-448C2E05436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5DA4A63-2741-4E4C-B9F9-2B4398587EC5}" type="datetimeFigureOut">
              <a:rPr lang="en-GB"/>
              <a:pPr>
                <a:defRPr/>
              </a:pPr>
              <a:t>21/05/2020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22B326B-897E-4109-BDF2-20D98F7B30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635155F-120C-47E7-B894-1037354B8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082E3B-68AB-4385-B7F2-EADA6283FD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20317-F54B-4BDA-B712-E5273D8338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C39B0BB-F544-40A3-B57E-EFA33ACEC88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291B9BC0-2E92-4A24-A877-0DD1A5ACD1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36FEB33C-D213-4733-BB1C-DE0B1B9D69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81637A4-A5C0-471A-990C-2F4E19E9F2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EF4A9450-CF1A-4E34-AC3C-95EE688315D8}" type="slidenum">
              <a:rPr lang="en-GB" altLang="en-US">
                <a:latin typeface="Calibri" panose="020F0502020204030204" pitchFamily="34" charset="0"/>
              </a:rPr>
              <a:pPr/>
              <a:t>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670C480C-E540-4EC2-B512-22331E95F1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74D8C8E4-1758-4752-96F1-EC34477517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44E47232-0F42-4A24-88C3-F61BBC8498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921C5273-9DA7-419A-9E72-A57D4D00E581}" type="slidenum">
              <a:rPr lang="en-GB" altLang="en-US">
                <a:latin typeface="Calibri" panose="020F0502020204030204" pitchFamily="34" charset="0"/>
              </a:rPr>
              <a:pPr/>
              <a:t>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5DCC6DFE-FD4B-4DC6-84CE-F4AB88D765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2C4CB89F-EC45-4BA7-B875-8FDCE0C0EE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826EB65C-6C60-4E7C-A909-52D17EFF3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03E1D7ED-523C-40BA-A7BD-DD1824F2BC99}" type="slidenum">
              <a:rPr lang="en-GB" altLang="en-US">
                <a:latin typeface="Calibri" panose="020F0502020204030204" pitchFamily="34" charset="0"/>
              </a:rPr>
              <a:pPr/>
              <a:t>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FFD506F8-FA39-4E86-9982-541A914CDC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DF5E7C98-EF38-4B51-B9A2-ED8C58BB5D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03C2ACB4-3986-4B38-92C0-D30C5E6C99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389B3D9E-8D68-4696-9BF0-F20626AB5341}" type="slidenum">
              <a:rPr lang="en-GB" altLang="en-US">
                <a:latin typeface="Calibri" panose="020F0502020204030204" pitchFamily="34" charset="0"/>
              </a:rPr>
              <a:pPr/>
              <a:t>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E2DF450F-B2FF-45FD-9E25-8664845355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BB9A54CD-5234-4EEF-83D4-02E5498519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8E5A492D-9AAB-44A2-B059-E7ED5C07FC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0BC7831B-9141-4998-8F11-227B669D9527}" type="slidenum">
              <a:rPr lang="en-GB" altLang="en-US">
                <a:latin typeface="Calibri" panose="020F0502020204030204" pitchFamily="34" charset="0"/>
              </a:rPr>
              <a:pPr/>
              <a:t>8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C208EABB-E9E5-4AEC-A172-273F6736B6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710B81BE-4065-4570-B855-8F3F9A5E0F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CDB06C4D-439B-4140-83D0-C1A7360FB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68ACEE99-DCFD-4BED-8296-490CB3BEBBD5}" type="slidenum">
              <a:rPr lang="en-GB" altLang="en-US">
                <a:latin typeface="Calibri" panose="020F0502020204030204" pitchFamily="34" charset="0"/>
              </a:rPr>
              <a:pPr/>
              <a:t>9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A67399CE-E173-4CA1-9FCD-9FE7B2FBBA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95A05F6D-31A7-4D5C-B755-AB1AEB822F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B272B5E9-C6F1-49FA-AC44-43CE234C6D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6058CDB6-7DD3-4832-8230-992EC64E9B28}" type="slidenum">
              <a:rPr lang="en-GB" altLang="en-US">
                <a:latin typeface="Calibri" panose="020F0502020204030204" pitchFamily="34" charset="0"/>
              </a:rPr>
              <a:pPr/>
              <a:t>10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D9717C2-1478-40AB-80D8-DBA86325219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069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0F8495E-B1FF-49DA-9E90-E35E5790D2AF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881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541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CAC791-7533-4DA0-AE76-020B5CE8AE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53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35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DEE46B08-A59E-4173-8841-4103323816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17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A5BBC9B-4FA6-4A70-BE7E-7BE971936BE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E30C651-BE7C-4DB8-8630-AB24933308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1" r:id="rId4"/>
    <p:sldLayoutId id="2147483702" r:id="rId5"/>
    <p:sldLayoutId id="214748370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bc.co.uk/education/clips/zj2kjxs" TargetMode="Externa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>
            <a:extLst>
              <a:ext uri="{FF2B5EF4-FFF2-40B4-BE49-F238E27FC236}">
                <a16:creationId xmlns:a16="http://schemas.microsoft.com/office/drawing/2014/main" id="{9A079148-7F0D-4E33-943D-EE137FD44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6">
            <a:extLst>
              <a:ext uri="{FF2B5EF4-FFF2-40B4-BE49-F238E27FC236}">
                <a16:creationId xmlns:a16="http://schemas.microsoft.com/office/drawing/2014/main" id="{A0CB557F-C345-4DCC-A784-A3E85A12B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BPreplay" pitchFamily="50" charset="0"/>
              </a:rPr>
              <a:t>Year One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4FF8C0-9335-4299-A0B7-772320EC91C2}"/>
              </a:ext>
            </a:extLst>
          </p:cNvPr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A58E0E-2D50-40C0-9218-C2B27253022A}"/>
              </a:ext>
            </a:extLst>
          </p:cNvPr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TextBox 10">
            <a:extLst>
              <a:ext uri="{FF2B5EF4-FFF2-40B4-BE49-F238E27FC236}">
                <a16:creationId xmlns:a16="http://schemas.microsoft.com/office/drawing/2014/main" id="{88C1C00F-D5F0-41F8-9047-77704C479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238" y="6464300"/>
            <a:ext cx="4573587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Science</a:t>
            </a:r>
            <a:r>
              <a:rPr lang="en-GB" altLang="en-US" sz="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| Year 3 | Animals Including Humans | Mighty Muscles | Lesson 6</a:t>
            </a:r>
          </a:p>
        </p:txBody>
      </p:sp>
      <p:sp>
        <p:nvSpPr>
          <p:cNvPr id="8199" name="Text Placeholder 16">
            <a:extLst>
              <a:ext uri="{FF2B5EF4-FFF2-40B4-BE49-F238E27FC236}">
                <a16:creationId xmlns:a16="http://schemas.microsoft.com/office/drawing/2014/main" id="{B7D31171-CA1F-4259-AEE2-4BA21F3838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Animals Including Humans</a:t>
            </a:r>
          </a:p>
        </p:txBody>
      </p:sp>
      <p:sp>
        <p:nvSpPr>
          <p:cNvPr id="8200" name="Title 17">
            <a:extLst>
              <a:ext uri="{FF2B5EF4-FFF2-40B4-BE49-F238E27FC236}">
                <a16:creationId xmlns:a16="http://schemas.microsoft.com/office/drawing/2014/main" id="{38080C08-7FD3-4ACB-B120-3803FD1CC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359025"/>
            <a:ext cx="8064500" cy="655638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Science</a:t>
            </a:r>
          </a:p>
        </p:txBody>
      </p:sp>
      <p:pic>
        <p:nvPicPr>
          <p:cNvPr id="8201" name="Picture 2">
            <a:extLst>
              <a:ext uri="{FF2B5EF4-FFF2-40B4-BE49-F238E27FC236}">
                <a16:creationId xmlns:a16="http://schemas.microsoft.com/office/drawing/2014/main" id="{D91260CE-052D-4783-B990-9E3471824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5D97BC3-6DE0-49D7-B34C-3E3488D3293F}"/>
              </a:ext>
            </a:extLst>
          </p:cNvPr>
          <p:cNvSpPr/>
          <p:nvPr/>
        </p:nvSpPr>
        <p:spPr>
          <a:xfrm>
            <a:off x="827088" y="5524500"/>
            <a:ext cx="7453312" cy="555625"/>
          </a:xfrm>
          <a:prstGeom prst="roundRect">
            <a:avLst>
              <a:gd name="adj" fmla="val 2243"/>
            </a:avLst>
          </a:prstGeom>
          <a:noFill/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Remember to use the key vocabulary you have learnt in this lesson.</a:t>
            </a:r>
          </a:p>
        </p:txBody>
      </p:sp>
      <p:sp>
        <p:nvSpPr>
          <p:cNvPr id="23555" name="Title 5">
            <a:extLst>
              <a:ext uri="{FF2B5EF4-FFF2-40B4-BE49-F238E27FC236}">
                <a16:creationId xmlns:a16="http://schemas.microsoft.com/office/drawing/2014/main" id="{062DE149-FB75-4E22-94FC-F963C2E11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6778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>
                <a:latin typeface="Twinkl" pitchFamily="2" charset="0"/>
              </a:rPr>
              <a:t>Muscle Memory</a:t>
            </a:r>
          </a:p>
        </p:txBody>
      </p:sp>
      <p:pic>
        <p:nvPicPr>
          <p:cNvPr id="23556" name="Individual Work">
            <a:extLst>
              <a:ext uri="{FF2B5EF4-FFF2-40B4-BE49-F238E27FC236}">
                <a16:creationId xmlns:a16="http://schemas.microsoft.com/office/drawing/2014/main" id="{B27E5930-F856-4ED3-9E72-B796ABE29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2FF1D18-0973-4135-A18D-904084EEF85B}"/>
              </a:ext>
            </a:extLst>
          </p:cNvPr>
          <p:cNvSpPr/>
          <p:nvPr/>
        </p:nvSpPr>
        <p:spPr>
          <a:xfrm>
            <a:off x="827088" y="1663700"/>
            <a:ext cx="2365375" cy="3692525"/>
          </a:xfrm>
          <a:prstGeom prst="roundRect">
            <a:avLst>
              <a:gd name="adj" fmla="val 2243"/>
            </a:avLst>
          </a:prstGeom>
          <a:solidFill>
            <a:srgbClr val="E36D60"/>
          </a:solidFill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88000" rIns="180000" bIns="288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bg1"/>
                </a:solidFill>
                <a:latin typeface="Twinkl" pitchFamily="2" charset="0"/>
              </a:rPr>
              <a:t>Were your predictions correct? Why? Why not? 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EB887F9-9FB4-4A56-A9E1-1BCC89C4C847}"/>
              </a:ext>
            </a:extLst>
          </p:cNvPr>
          <p:cNvSpPr/>
          <p:nvPr/>
        </p:nvSpPr>
        <p:spPr>
          <a:xfrm>
            <a:off x="3371850" y="1663700"/>
            <a:ext cx="2363788" cy="3692525"/>
          </a:xfrm>
          <a:prstGeom prst="roundRect">
            <a:avLst>
              <a:gd name="adj" fmla="val 2243"/>
            </a:avLst>
          </a:prstGeom>
          <a:solidFill>
            <a:srgbClr val="E36D60"/>
          </a:solidFill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88000" rIns="180000"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bg1"/>
                </a:solidFill>
                <a:latin typeface="Twinkl" pitchFamily="2" charset="0"/>
              </a:rPr>
              <a:t>What have you learnt in this lesson about muscles?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F5593FB-369E-4678-878A-6E54F9AF0B5F}"/>
              </a:ext>
            </a:extLst>
          </p:cNvPr>
          <p:cNvSpPr/>
          <p:nvPr/>
        </p:nvSpPr>
        <p:spPr>
          <a:xfrm>
            <a:off x="5915025" y="1663700"/>
            <a:ext cx="2365375" cy="3692525"/>
          </a:xfrm>
          <a:prstGeom prst="roundRect">
            <a:avLst>
              <a:gd name="adj" fmla="val 2243"/>
            </a:avLst>
          </a:prstGeom>
          <a:solidFill>
            <a:srgbClr val="E36D60"/>
          </a:solidFill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88000" rIns="180000" bIns="288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bg1"/>
                </a:solidFill>
                <a:latin typeface="Twinkl" pitchFamily="2" charset="0"/>
              </a:rPr>
              <a:t>Complete your Mighty Muscles Activity Sheet. </a:t>
            </a:r>
          </a:p>
        </p:txBody>
      </p:sp>
      <p:pic>
        <p:nvPicPr>
          <p:cNvPr id="23560" name="Picture 25">
            <a:extLst>
              <a:ext uri="{FF2B5EF4-FFF2-40B4-BE49-F238E27FC236}">
                <a16:creationId xmlns:a16="http://schemas.microsoft.com/office/drawing/2014/main" id="{52FBAAEE-CC66-47E0-852E-9622999C0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33"/>
          <a:stretch>
            <a:fillRect/>
          </a:stretch>
        </p:blipFill>
        <p:spPr bwMode="auto">
          <a:xfrm>
            <a:off x="801688" y="3409950"/>
            <a:ext cx="2414587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2">
            <a:extLst>
              <a:ext uri="{FF2B5EF4-FFF2-40B4-BE49-F238E27FC236}">
                <a16:creationId xmlns:a16="http://schemas.microsoft.com/office/drawing/2014/main" id="{F493EE68-3A4E-41B9-89AA-05D651F8839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7732" b="-2"/>
          <a:stretch>
            <a:fillRect/>
          </a:stretch>
        </p:blipFill>
        <p:spPr bwMode="auto">
          <a:xfrm rot="309931">
            <a:off x="6113463" y="3133725"/>
            <a:ext cx="1968500" cy="1500188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4">
            <a:extLst>
              <a:ext uri="{FF2B5EF4-FFF2-40B4-BE49-F238E27FC236}">
                <a16:creationId xmlns:a16="http://schemas.microsoft.com/office/drawing/2014/main" id="{8C2EF577-07D0-4E17-8260-E2A7A928E26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23280"/>
          <a:stretch>
            <a:fillRect/>
          </a:stretch>
        </p:blipFill>
        <p:spPr bwMode="auto">
          <a:xfrm>
            <a:off x="6113463" y="4321175"/>
            <a:ext cx="1968500" cy="1068388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28">
            <a:extLst>
              <a:ext uri="{FF2B5EF4-FFF2-40B4-BE49-F238E27FC236}">
                <a16:creationId xmlns:a16="http://schemas.microsoft.com/office/drawing/2014/main" id="{7FBDA69B-5FFB-4D42-AA8A-379309975A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1839913"/>
            <a:ext cx="1784350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70F6A95-B97E-42CD-A022-11FFFC28E999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2C6A36D-F270-465B-9391-8309463002B2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5604" name="Title 1">
            <a:extLst>
              <a:ext uri="{FF2B5EF4-FFF2-40B4-BE49-F238E27FC236}">
                <a16:creationId xmlns:a16="http://schemas.microsoft.com/office/drawing/2014/main" id="{4BED104C-13A9-4909-A3AA-84DFBE8C6E94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Twinkl" pitchFamily="2" charset="0"/>
              </a:rPr>
              <a:t>Success Criteria</a:t>
            </a:r>
          </a:p>
        </p:txBody>
      </p:sp>
      <p:sp>
        <p:nvSpPr>
          <p:cNvPr id="25605" name="Title 1">
            <a:extLst>
              <a:ext uri="{FF2B5EF4-FFF2-40B4-BE49-F238E27FC236}">
                <a16:creationId xmlns:a16="http://schemas.microsoft.com/office/drawing/2014/main" id="{91D12136-6E57-4DE2-B09B-2979845F6ED5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winkl" pitchFamily="2" charset="0"/>
              </a:rPr>
              <a:t>Aim</a:t>
            </a:r>
          </a:p>
        </p:txBody>
      </p:sp>
      <p:sp>
        <p:nvSpPr>
          <p:cNvPr id="10246" name="Content Placeholder 15">
            <a:extLst>
              <a:ext uri="{FF2B5EF4-FFF2-40B4-BE49-F238E27FC236}">
                <a16:creationId xmlns:a16="http://schemas.microsoft.com/office/drawing/2014/main" id="{F7155E71-06C2-425A-BE96-8D38EDD85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latin typeface="Twinkl" pitchFamily="2" charset="0"/>
              </a:rPr>
              <a:t>I know why we need muscles to move.</a:t>
            </a:r>
          </a:p>
          <a:p>
            <a:pPr eaLnBrk="1" hangingPunct="1">
              <a:defRPr/>
            </a:pPr>
            <a:r>
              <a:rPr lang="en-GB" dirty="0">
                <a:latin typeface="Twinkl" pitchFamily="2" charset="0"/>
              </a:rPr>
              <a:t>I can set up a simple practical enquiry.</a:t>
            </a:r>
          </a:p>
          <a:p>
            <a:pPr eaLnBrk="1" hangingPunct="1">
              <a:defRPr/>
            </a:pPr>
            <a:r>
              <a:rPr lang="en-GB" dirty="0">
                <a:latin typeface="Twinkl" pitchFamily="2" charset="0"/>
              </a:rPr>
              <a:t>I can record my findings.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dirty="0">
              <a:latin typeface="Twinkl" pitchFamily="2" charset="0"/>
            </a:endParaRPr>
          </a:p>
        </p:txBody>
      </p:sp>
      <p:sp>
        <p:nvSpPr>
          <p:cNvPr id="25607" name="Content Placeholder 15">
            <a:extLst>
              <a:ext uri="{FF2B5EF4-FFF2-40B4-BE49-F238E27FC236}">
                <a16:creationId xmlns:a16="http://schemas.microsoft.com/office/drawing/2014/main" id="{221F3B7C-675C-4F18-830B-4C7E7B06F8BF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/>
            <a:r>
              <a:rPr lang="en-GB" altLang="en-US">
                <a:latin typeface="Twinkl" pitchFamily="2" charset="0"/>
              </a:rPr>
              <a:t>I can explain how muscles allow movement.</a:t>
            </a:r>
          </a:p>
          <a:p>
            <a:pPr eaLnBrk="1" hangingPunct="1"/>
            <a:r>
              <a:rPr lang="en-GB" altLang="en-US">
                <a:latin typeface="Twinkl" pitchFamily="2" charset="0"/>
              </a:rPr>
              <a:t>I can identify pairs of muscles in the body.</a:t>
            </a:r>
          </a:p>
          <a:p>
            <a:pPr eaLnBrk="1" hangingPunct="1"/>
            <a:r>
              <a:rPr lang="en-GB" altLang="en-US">
                <a:latin typeface="Twinkl" pitchFamily="2" charset="0"/>
              </a:rPr>
              <a:t>I can set up a simple practical enquiry.</a:t>
            </a:r>
          </a:p>
          <a:p>
            <a:pPr eaLnBrk="1" hangingPunct="1"/>
            <a:r>
              <a:rPr lang="en-GB" altLang="en-US">
                <a:latin typeface="Twinkl" pitchFamily="2" charset="0"/>
              </a:rPr>
              <a:t>I can make modifications to a simple practical enquiry I have set up.</a:t>
            </a:r>
          </a:p>
          <a:p>
            <a:pPr eaLnBrk="1" hangingPunct="1"/>
            <a:r>
              <a:rPr lang="en-GB" altLang="en-US">
                <a:latin typeface="Twinkl" pitchFamily="2" charset="0"/>
              </a:rPr>
              <a:t>I can write an explanation for my findings.</a:t>
            </a:r>
          </a:p>
          <a:p>
            <a:pPr eaLnBrk="1" hangingPunct="1"/>
            <a:r>
              <a:rPr lang="en-GB" altLang="en-US">
                <a:latin typeface="Twinkl" pitchFamily="2" charset="0"/>
              </a:rPr>
              <a:t>I can write an explanation linking my findings with general scientific ideas.</a:t>
            </a:r>
          </a:p>
        </p:txBody>
      </p:sp>
      <p:pic>
        <p:nvPicPr>
          <p:cNvPr id="25608" name="Picture 7">
            <a:extLst>
              <a:ext uri="{FF2B5EF4-FFF2-40B4-BE49-F238E27FC236}">
                <a16:creationId xmlns:a16="http://schemas.microsoft.com/office/drawing/2014/main" id="{FCB97B5E-D1E3-4B52-B68C-28B48147C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2F7B2B6-8BD8-4681-B2FC-1283F86D78F4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564C043-14DC-40F1-9702-5665AAB6A108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0244" name="Title 1">
            <a:extLst>
              <a:ext uri="{FF2B5EF4-FFF2-40B4-BE49-F238E27FC236}">
                <a16:creationId xmlns:a16="http://schemas.microsoft.com/office/drawing/2014/main" id="{91D96FFB-C288-4582-9105-9986A926FAED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Twinkl" pitchFamily="2" charset="0"/>
              </a:rPr>
              <a:t>Success Criteria</a:t>
            </a:r>
          </a:p>
        </p:txBody>
      </p:sp>
      <p:sp>
        <p:nvSpPr>
          <p:cNvPr id="10245" name="Title 1">
            <a:extLst>
              <a:ext uri="{FF2B5EF4-FFF2-40B4-BE49-F238E27FC236}">
                <a16:creationId xmlns:a16="http://schemas.microsoft.com/office/drawing/2014/main" id="{FACAA5F6-BD96-4999-89C9-C3963BA5AD69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winkl" pitchFamily="2" charset="0"/>
              </a:rPr>
              <a:t>Aim</a:t>
            </a:r>
          </a:p>
        </p:txBody>
      </p:sp>
      <p:sp>
        <p:nvSpPr>
          <p:cNvPr id="10246" name="Content Placeholder 15">
            <a:extLst>
              <a:ext uri="{FF2B5EF4-FFF2-40B4-BE49-F238E27FC236}">
                <a16:creationId xmlns:a16="http://schemas.microsoft.com/office/drawing/2014/main" id="{806788A4-2272-41D1-8A0A-33C09D88A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latin typeface="Twinkl" pitchFamily="2" charset="0"/>
              </a:rPr>
              <a:t>I know why we need muscles to move.</a:t>
            </a:r>
          </a:p>
          <a:p>
            <a:pPr eaLnBrk="1" hangingPunct="1">
              <a:defRPr/>
            </a:pPr>
            <a:r>
              <a:rPr lang="en-GB" dirty="0">
                <a:latin typeface="Twinkl" pitchFamily="2" charset="0"/>
              </a:rPr>
              <a:t>I can set up a simple practical enquiry.</a:t>
            </a:r>
          </a:p>
          <a:p>
            <a:pPr eaLnBrk="1" hangingPunct="1">
              <a:defRPr/>
            </a:pPr>
            <a:r>
              <a:rPr lang="en-GB" dirty="0">
                <a:latin typeface="Twinkl" pitchFamily="2" charset="0"/>
              </a:rPr>
              <a:t>I can record my findings.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dirty="0">
              <a:latin typeface="Twinkl" pitchFamily="2" charset="0"/>
            </a:endParaRPr>
          </a:p>
        </p:txBody>
      </p:sp>
      <p:sp>
        <p:nvSpPr>
          <p:cNvPr id="10247" name="Content Placeholder 15">
            <a:extLst>
              <a:ext uri="{FF2B5EF4-FFF2-40B4-BE49-F238E27FC236}">
                <a16:creationId xmlns:a16="http://schemas.microsoft.com/office/drawing/2014/main" id="{2EF34F71-F042-4E66-9A1B-863015467E31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/>
            <a:r>
              <a:rPr lang="en-GB" altLang="en-US" dirty="0">
                <a:latin typeface="Twinkl" pitchFamily="2" charset="0"/>
              </a:rPr>
              <a:t>I can explain how muscles allow movement.</a:t>
            </a:r>
          </a:p>
          <a:p>
            <a:pPr eaLnBrk="1" hangingPunct="1"/>
            <a:r>
              <a:rPr lang="en-GB" altLang="en-US" dirty="0">
                <a:latin typeface="Twinkl" pitchFamily="2" charset="0"/>
              </a:rPr>
              <a:t>I can identify pairs of muscles in the body.</a:t>
            </a:r>
          </a:p>
          <a:p>
            <a:pPr eaLnBrk="1" hangingPunct="1"/>
            <a:r>
              <a:rPr lang="en-GB" altLang="en-US" dirty="0">
                <a:latin typeface="Twinkl" pitchFamily="2" charset="0"/>
              </a:rPr>
              <a:t>I can set up a simple practical enquiry.</a:t>
            </a:r>
          </a:p>
          <a:p>
            <a:pPr eaLnBrk="1" hangingPunct="1"/>
            <a:r>
              <a:rPr lang="en-GB" altLang="en-US" dirty="0">
                <a:latin typeface="Twinkl" pitchFamily="2" charset="0"/>
              </a:rPr>
              <a:t>I can make modifications to a simple practical enquiry I have set up.</a:t>
            </a:r>
          </a:p>
          <a:p>
            <a:pPr eaLnBrk="1" hangingPunct="1"/>
            <a:r>
              <a:rPr lang="en-GB" altLang="en-US" dirty="0">
                <a:latin typeface="Twinkl" pitchFamily="2" charset="0"/>
              </a:rPr>
              <a:t>I can write an explanation for my findings.</a:t>
            </a:r>
          </a:p>
          <a:p>
            <a:pPr eaLnBrk="1" hangingPunct="1"/>
            <a:r>
              <a:rPr lang="en-GB" altLang="en-US" dirty="0">
                <a:latin typeface="Twinkl" pitchFamily="2" charset="0"/>
              </a:rPr>
              <a:t>I can write an explanation linking my findings with general </a:t>
            </a:r>
            <a:br>
              <a:rPr lang="en-GB" altLang="en-US" dirty="0">
                <a:latin typeface="Twinkl" pitchFamily="2" charset="0"/>
              </a:rPr>
            </a:br>
            <a:r>
              <a:rPr lang="en-GB" altLang="en-US" dirty="0">
                <a:latin typeface="Twinkl" pitchFamily="2" charset="0"/>
              </a:rPr>
              <a:t>scientific ideas.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1E882DE-D56A-4489-A5C2-FC6B30BA79E9}"/>
              </a:ext>
            </a:extLst>
          </p:cNvPr>
          <p:cNvSpPr/>
          <p:nvPr/>
        </p:nvSpPr>
        <p:spPr>
          <a:xfrm>
            <a:off x="827088" y="1663700"/>
            <a:ext cx="2589212" cy="2117725"/>
          </a:xfrm>
          <a:prstGeom prst="roundRect">
            <a:avLst>
              <a:gd name="adj" fmla="val 2243"/>
            </a:avLst>
          </a:prstGeom>
          <a:noFill/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How do skeletons move the body? Discuss with </a:t>
            </a:r>
            <a:br>
              <a:rPr lang="en-GB" sz="2000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your partner.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C1EF3C4-E9A7-4DDB-B69D-02C4BBFE5481}"/>
              </a:ext>
            </a:extLst>
          </p:cNvPr>
          <p:cNvSpPr/>
          <p:nvPr/>
        </p:nvSpPr>
        <p:spPr>
          <a:xfrm>
            <a:off x="827088" y="3962400"/>
            <a:ext cx="2589212" cy="2117725"/>
          </a:xfrm>
          <a:prstGeom prst="roundRect">
            <a:avLst>
              <a:gd name="adj" fmla="val 2243"/>
            </a:avLst>
          </a:prstGeom>
          <a:noFill/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Did your leg move? Why not?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531DB6F-AFCD-4BD6-B975-9CA71B65AB74}"/>
              </a:ext>
            </a:extLst>
          </p:cNvPr>
          <p:cNvSpPr/>
          <p:nvPr/>
        </p:nvSpPr>
        <p:spPr>
          <a:xfrm>
            <a:off x="3617913" y="1663700"/>
            <a:ext cx="2587625" cy="2117725"/>
          </a:xfrm>
          <a:prstGeom prst="roundRect">
            <a:avLst>
              <a:gd name="adj" fmla="val 2243"/>
            </a:avLst>
          </a:prstGeom>
          <a:noFill/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Can you tell your brain to move </a:t>
            </a:r>
            <a:br>
              <a:rPr lang="en-GB" sz="2000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your leg?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C9C1B7A-F634-4C4C-9D26-EAA92B2A584B}"/>
              </a:ext>
            </a:extLst>
          </p:cNvPr>
          <p:cNvSpPr/>
          <p:nvPr/>
        </p:nvSpPr>
        <p:spPr>
          <a:xfrm>
            <a:off x="3617913" y="3962400"/>
            <a:ext cx="2587625" cy="2117725"/>
          </a:xfrm>
          <a:prstGeom prst="roundRect">
            <a:avLst>
              <a:gd name="adj" fmla="val 2243"/>
            </a:avLst>
          </a:prstGeom>
          <a:noFill/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Along with our bones, what else do we need to move our bodies?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01361F1-800A-4367-A714-56D45DEB8D46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668463"/>
            <a:ext cx="2589212" cy="2117725"/>
            <a:chOff x="827087" y="1668119"/>
            <a:chExt cx="2588427" cy="2117747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36FF436C-6319-4E8B-AD5F-75917933BA0A}"/>
                </a:ext>
              </a:extLst>
            </p:cNvPr>
            <p:cNvSpPr/>
            <p:nvPr/>
          </p:nvSpPr>
          <p:spPr>
            <a:xfrm>
              <a:off x="827087" y="1668119"/>
              <a:ext cx="2588427" cy="2117747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5715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DA0576F-D463-4722-B2A3-43DD987CC905}"/>
                </a:ext>
              </a:extLst>
            </p:cNvPr>
            <p:cNvSpPr/>
            <p:nvPr/>
          </p:nvSpPr>
          <p:spPr>
            <a:xfrm>
              <a:off x="1577746" y="2234862"/>
              <a:ext cx="972843" cy="9747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1"/>
                  </a:solidFill>
                  <a:latin typeface="Twinkl" pitchFamily="2" charset="0"/>
                </a:rPr>
                <a:t>A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220E32-12FE-4150-9399-8C58A55B3186}"/>
              </a:ext>
            </a:extLst>
          </p:cNvPr>
          <p:cNvGrpSpPr>
            <a:grpSpLocks/>
          </p:cNvGrpSpPr>
          <p:nvPr/>
        </p:nvGrpSpPr>
        <p:grpSpPr bwMode="auto">
          <a:xfrm>
            <a:off x="3617913" y="1668463"/>
            <a:ext cx="2587625" cy="2117725"/>
            <a:chOff x="3617640" y="1668119"/>
            <a:chExt cx="2588427" cy="2117747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B7D1E99-05A4-4C9F-B041-B4F4918AF1BF}"/>
                </a:ext>
              </a:extLst>
            </p:cNvPr>
            <p:cNvSpPr/>
            <p:nvPr/>
          </p:nvSpPr>
          <p:spPr>
            <a:xfrm>
              <a:off x="3617640" y="1668119"/>
              <a:ext cx="2588427" cy="2117747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5715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CADD745-4A47-40AF-A40C-3D8A6D01BCCD}"/>
                </a:ext>
              </a:extLst>
            </p:cNvPr>
            <p:cNvSpPr/>
            <p:nvPr/>
          </p:nvSpPr>
          <p:spPr>
            <a:xfrm>
              <a:off x="4424340" y="2234862"/>
              <a:ext cx="975027" cy="9747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1"/>
                  </a:solidFill>
                  <a:latin typeface="Twinkl" pitchFamily="2" charset="0"/>
                </a:rPr>
                <a:t>B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B7A6471-2CD2-4A13-A69D-72A5C9EE2610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3967163"/>
            <a:ext cx="2589212" cy="2117725"/>
            <a:chOff x="827087" y="3966610"/>
            <a:chExt cx="2588427" cy="2117747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BDFF411E-9D9E-4115-9A7A-A5803A73AEB2}"/>
                </a:ext>
              </a:extLst>
            </p:cNvPr>
            <p:cNvSpPr/>
            <p:nvPr/>
          </p:nvSpPr>
          <p:spPr>
            <a:xfrm>
              <a:off x="827087" y="3966610"/>
              <a:ext cx="2588427" cy="2117747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5715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0D47C58-619C-4842-AD3A-C8FAA6665692}"/>
                </a:ext>
              </a:extLst>
            </p:cNvPr>
            <p:cNvSpPr/>
            <p:nvPr/>
          </p:nvSpPr>
          <p:spPr>
            <a:xfrm>
              <a:off x="1577746" y="4538116"/>
              <a:ext cx="972843" cy="9747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1"/>
                  </a:solidFill>
                  <a:latin typeface="Twinkl" pitchFamily="2" charset="0"/>
                </a:rPr>
                <a:t>C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94E45C3-DF0F-4FCB-9FDE-84AFAB8FD89E}"/>
              </a:ext>
            </a:extLst>
          </p:cNvPr>
          <p:cNvGrpSpPr>
            <a:grpSpLocks/>
          </p:cNvGrpSpPr>
          <p:nvPr/>
        </p:nvGrpSpPr>
        <p:grpSpPr bwMode="auto">
          <a:xfrm>
            <a:off x="3617913" y="3967163"/>
            <a:ext cx="2587625" cy="2117725"/>
            <a:chOff x="3617640" y="3966610"/>
            <a:chExt cx="2588427" cy="2117747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10E12297-E680-45BF-8EF6-F4F3A61548A0}"/>
                </a:ext>
              </a:extLst>
            </p:cNvPr>
            <p:cNvSpPr/>
            <p:nvPr/>
          </p:nvSpPr>
          <p:spPr>
            <a:xfrm>
              <a:off x="3617640" y="3966610"/>
              <a:ext cx="2588427" cy="2117747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5715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B4C2772-D709-4EB6-B2D9-444D454DC5ED}"/>
                </a:ext>
              </a:extLst>
            </p:cNvPr>
            <p:cNvSpPr/>
            <p:nvPr/>
          </p:nvSpPr>
          <p:spPr>
            <a:xfrm>
              <a:off x="4424340" y="4538116"/>
              <a:ext cx="975027" cy="9747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1"/>
                  </a:solidFill>
                  <a:latin typeface="Twinkl" pitchFamily="2" charset="0"/>
                </a:rPr>
                <a:t>D</a:t>
              </a:r>
            </a:p>
          </p:txBody>
        </p:sp>
      </p:grpSp>
      <p:sp>
        <p:nvSpPr>
          <p:cNvPr id="11270" name="Title 5">
            <a:extLst>
              <a:ext uri="{FF2B5EF4-FFF2-40B4-BE49-F238E27FC236}">
                <a16:creationId xmlns:a16="http://schemas.microsoft.com/office/drawing/2014/main" id="{BEF148B6-37E3-4C21-88FC-8038B887D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6778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>
                <a:latin typeface="Twinkl" pitchFamily="2" charset="0"/>
              </a:rPr>
              <a:t>Movement</a:t>
            </a:r>
          </a:p>
        </p:txBody>
      </p:sp>
      <p:pic>
        <p:nvPicPr>
          <p:cNvPr id="11271" name="Talking Partners">
            <a:extLst>
              <a:ext uri="{FF2B5EF4-FFF2-40B4-BE49-F238E27FC236}">
                <a16:creationId xmlns:a16="http://schemas.microsoft.com/office/drawing/2014/main" id="{5EA1C0D5-4754-40B5-9CD6-00194BC58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3">
            <a:extLst>
              <a:ext uri="{FF2B5EF4-FFF2-40B4-BE49-F238E27FC236}">
                <a16:creationId xmlns:a16="http://schemas.microsoft.com/office/drawing/2014/main" id="{6BC63AF9-40F8-42A8-B859-4864FECC3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1598613"/>
            <a:ext cx="287655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>
            <a:extLst>
              <a:ext uri="{FF2B5EF4-FFF2-40B4-BE49-F238E27FC236}">
                <a16:creationId xmlns:a16="http://schemas.microsoft.com/office/drawing/2014/main" id="{5915912F-58D2-4A4F-A08D-99FEC8148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6778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>
                <a:latin typeface="Twinkl" pitchFamily="2" charset="0"/>
              </a:rPr>
              <a:t>What are Muscles?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EBB93B9-B042-46C4-AC35-444F1B7B4F0C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663700"/>
            <a:ext cx="7597775" cy="4429125"/>
            <a:chOff x="827088" y="1663509"/>
            <a:chExt cx="7597775" cy="4429124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9730F025-B93C-4D42-B3E6-0850896CECFE}"/>
                </a:ext>
              </a:extLst>
            </p:cNvPr>
            <p:cNvSpPr/>
            <p:nvPr/>
          </p:nvSpPr>
          <p:spPr>
            <a:xfrm>
              <a:off x="827088" y="1663509"/>
              <a:ext cx="1944687" cy="1350963"/>
            </a:xfrm>
            <a:prstGeom prst="roundRect">
              <a:avLst>
                <a:gd name="adj" fmla="val 2243"/>
              </a:avLst>
            </a:prstGeom>
            <a:noFill/>
            <a:ln w="3810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700" dirty="0">
                  <a:solidFill>
                    <a:schemeClr val="tx1"/>
                  </a:solidFill>
                  <a:latin typeface="Twinkl" pitchFamily="2" charset="0"/>
                </a:rPr>
                <a:t>Our bodies are made up of different types of cells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9B2D3B83-7BE3-4937-8FB4-DE99201DF78A}"/>
                </a:ext>
              </a:extLst>
            </p:cNvPr>
            <p:cNvSpPr/>
            <p:nvPr/>
          </p:nvSpPr>
          <p:spPr>
            <a:xfrm>
              <a:off x="2754313" y="4703571"/>
              <a:ext cx="1292225" cy="1350962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3810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D2F5A0DC-8CC5-4BDC-870D-E1B6F389BFE7}"/>
                </a:ext>
              </a:extLst>
            </p:cNvPr>
            <p:cNvSpPr/>
            <p:nvPr/>
          </p:nvSpPr>
          <p:spPr>
            <a:xfrm>
              <a:off x="5216525" y="4741671"/>
              <a:ext cx="2262188" cy="1350962"/>
            </a:xfrm>
            <a:prstGeom prst="roundRect">
              <a:avLst>
                <a:gd name="adj" fmla="val 2243"/>
              </a:avLst>
            </a:prstGeom>
            <a:noFill/>
            <a:ln w="3810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700" dirty="0">
                  <a:solidFill>
                    <a:schemeClr val="tx1"/>
                  </a:solidFill>
                  <a:latin typeface="Twinkl" pitchFamily="2" charset="0"/>
                </a:rPr>
                <a:t>Organs are made up of more than one type of tissue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551CC90E-3384-4CC0-98B2-2C7CC2F821AA}"/>
                </a:ext>
              </a:extLst>
            </p:cNvPr>
            <p:cNvSpPr/>
            <p:nvPr/>
          </p:nvSpPr>
          <p:spPr>
            <a:xfrm>
              <a:off x="827088" y="3184334"/>
              <a:ext cx="1944687" cy="1349375"/>
            </a:xfrm>
            <a:prstGeom prst="roundRect">
              <a:avLst>
                <a:gd name="adj" fmla="val 2243"/>
              </a:avLst>
            </a:prstGeom>
            <a:noFill/>
            <a:ln w="3810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700" dirty="0">
                  <a:solidFill>
                    <a:schemeClr val="tx1"/>
                  </a:solidFill>
                  <a:latin typeface="Twinkl" pitchFamily="2" charset="0"/>
                </a:rPr>
                <a:t>Cells form to make tissue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E85CCF34-D089-4033-BCB2-23FD15FFB047}"/>
                </a:ext>
              </a:extLst>
            </p:cNvPr>
            <p:cNvSpPr/>
            <p:nvPr/>
          </p:nvSpPr>
          <p:spPr>
            <a:xfrm>
              <a:off x="827088" y="4703571"/>
              <a:ext cx="1944687" cy="1350962"/>
            </a:xfrm>
            <a:prstGeom prst="roundRect">
              <a:avLst>
                <a:gd name="adj" fmla="val 2243"/>
              </a:avLst>
            </a:prstGeom>
            <a:noFill/>
            <a:ln w="3810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700" dirty="0">
                  <a:solidFill>
                    <a:schemeClr val="tx1"/>
                  </a:solidFill>
                  <a:latin typeface="Twinkl" pitchFamily="2" charset="0"/>
                </a:rPr>
                <a:t>Skeletal muscles are made up of just muscle tissue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51A19F74-14B1-463F-9683-23D20F94A5E0}"/>
                </a:ext>
              </a:extLst>
            </p:cNvPr>
            <p:cNvSpPr/>
            <p:nvPr/>
          </p:nvSpPr>
          <p:spPr>
            <a:xfrm>
              <a:off x="5216525" y="3366897"/>
              <a:ext cx="2262188" cy="1395412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3810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1312F9E-2B09-4DFA-B01E-FF7A65676952}"/>
                </a:ext>
              </a:extLst>
            </p:cNvPr>
            <p:cNvCxnSpPr>
              <a:stCxn id="62" idx="2"/>
            </p:cNvCxnSpPr>
            <p:nvPr/>
          </p:nvCxnSpPr>
          <p:spPr>
            <a:xfrm>
              <a:off x="6354763" y="3012884"/>
              <a:ext cx="1587" cy="638175"/>
            </a:xfrm>
            <a:prstGeom prst="straightConnector1">
              <a:avLst/>
            </a:prstGeom>
            <a:ln w="76200">
              <a:solidFill>
                <a:srgbClr val="64393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507FEC4-0989-4D5B-A63C-23EA57D89094}"/>
                </a:ext>
              </a:extLst>
            </p:cNvPr>
            <p:cNvCxnSpPr/>
            <p:nvPr/>
          </p:nvCxnSpPr>
          <p:spPr>
            <a:xfrm flipH="1">
              <a:off x="3400425" y="4382896"/>
              <a:ext cx="0" cy="452437"/>
            </a:xfrm>
            <a:prstGeom prst="straightConnector1">
              <a:avLst/>
            </a:prstGeom>
            <a:ln w="76200">
              <a:solidFill>
                <a:srgbClr val="64393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24" name="Group 64">
              <a:extLst>
                <a:ext uri="{FF2B5EF4-FFF2-40B4-BE49-F238E27FC236}">
                  <a16:creationId xmlns:a16="http://schemas.microsoft.com/office/drawing/2014/main" id="{E87F7A03-D761-4262-B814-AA6C885DFE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3524" y="3013093"/>
              <a:ext cx="646215" cy="845927"/>
              <a:chOff x="4893524" y="3013093"/>
              <a:chExt cx="646215" cy="845927"/>
            </a:xfrm>
          </p:grpSpPr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D157DC52-CC61-4F08-98C8-93600B025CF0}"/>
                  </a:ext>
                </a:extLst>
              </p:cNvPr>
              <p:cNvCxnSpPr/>
              <p:nvPr/>
            </p:nvCxnSpPr>
            <p:spPr>
              <a:xfrm>
                <a:off x="4894263" y="3859022"/>
                <a:ext cx="646112" cy="0"/>
              </a:xfrm>
              <a:prstGeom prst="straightConnector1">
                <a:avLst/>
              </a:prstGeom>
              <a:ln w="76200">
                <a:solidFill>
                  <a:srgbClr val="64393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4F8EC57-36A3-47D1-98EE-C56175CCE88F}"/>
                  </a:ext>
                </a:extLst>
              </p:cNvPr>
              <p:cNvCxnSpPr>
                <a:stCxn id="56" idx="2"/>
              </p:cNvCxnSpPr>
              <p:nvPr/>
            </p:nvCxnSpPr>
            <p:spPr>
              <a:xfrm flipH="1">
                <a:off x="4935538" y="3012884"/>
                <a:ext cx="0" cy="846138"/>
              </a:xfrm>
              <a:prstGeom prst="line">
                <a:avLst/>
              </a:prstGeom>
              <a:ln w="76200">
                <a:solidFill>
                  <a:srgbClr val="6439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ED2FA845-D1CB-4CC4-A4B8-C95480EC9980}"/>
                </a:ext>
              </a:extLst>
            </p:cNvPr>
            <p:cNvSpPr/>
            <p:nvPr/>
          </p:nvSpPr>
          <p:spPr>
            <a:xfrm>
              <a:off x="4289425" y="1663509"/>
              <a:ext cx="1292225" cy="728663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3810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C58F5CD-A91C-4C97-9F27-FE55D7B6B372}"/>
                </a:ext>
              </a:extLst>
            </p:cNvPr>
            <p:cNvSpPr/>
            <p:nvPr/>
          </p:nvSpPr>
          <p:spPr>
            <a:xfrm>
              <a:off x="5710238" y="1663509"/>
              <a:ext cx="1292225" cy="728663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3810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192709B6-CEE2-4C08-B536-EE7B07313343}"/>
                </a:ext>
              </a:extLst>
            </p:cNvPr>
            <p:cNvSpPr/>
            <p:nvPr/>
          </p:nvSpPr>
          <p:spPr>
            <a:xfrm>
              <a:off x="7132638" y="1663509"/>
              <a:ext cx="1292225" cy="728663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3810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03B6A8FD-E1AD-4CF5-86F6-EBFD03A9709B}"/>
                </a:ext>
              </a:extLst>
            </p:cNvPr>
            <p:cNvSpPr/>
            <p:nvPr/>
          </p:nvSpPr>
          <p:spPr>
            <a:xfrm>
              <a:off x="2754313" y="3184334"/>
              <a:ext cx="1292225" cy="1349375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3810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FEC7DDD2-EDED-4533-B7EF-8F31C49045C6}"/>
                </a:ext>
              </a:extLst>
            </p:cNvPr>
            <p:cNvCxnSpPr/>
            <p:nvPr/>
          </p:nvCxnSpPr>
          <p:spPr>
            <a:xfrm flipH="1">
              <a:off x="3400425" y="2863659"/>
              <a:ext cx="0" cy="450850"/>
            </a:xfrm>
            <a:prstGeom prst="straightConnector1">
              <a:avLst/>
            </a:prstGeom>
            <a:ln w="76200">
              <a:solidFill>
                <a:srgbClr val="64393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F55354C-7BD7-4905-8A3A-1B258A7D3183}"/>
                </a:ext>
              </a:extLst>
            </p:cNvPr>
            <p:cNvSpPr/>
            <p:nvPr/>
          </p:nvSpPr>
          <p:spPr>
            <a:xfrm>
              <a:off x="2754313" y="1663509"/>
              <a:ext cx="1292225" cy="1350963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3810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pic>
          <p:nvPicPr>
            <p:cNvPr id="13331" name="Picture 48">
              <a:extLst>
                <a:ext uri="{FF2B5EF4-FFF2-40B4-BE49-F238E27FC236}">
                  <a16:creationId xmlns:a16="http://schemas.microsoft.com/office/drawing/2014/main" id="{5DEC2035-8B10-42E6-AF01-37A08AA0F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812" y="2076450"/>
              <a:ext cx="980150" cy="580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Picture 49">
              <a:extLst>
                <a:ext uri="{FF2B5EF4-FFF2-40B4-BE49-F238E27FC236}">
                  <a16:creationId xmlns:a16="http://schemas.microsoft.com/office/drawing/2014/main" id="{F76A5049-AA9E-4D57-86F7-14FEB64BE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979" y="3636482"/>
              <a:ext cx="1093898" cy="490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Picture 51">
              <a:extLst>
                <a:ext uri="{FF2B5EF4-FFF2-40B4-BE49-F238E27FC236}">
                  <a16:creationId xmlns:a16="http://schemas.microsoft.com/office/drawing/2014/main" id="{2C098065-A097-4073-B8DE-247BFB16D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332" y="4855889"/>
              <a:ext cx="991093" cy="104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4" name="Picture 52">
              <a:extLst>
                <a:ext uri="{FF2B5EF4-FFF2-40B4-BE49-F238E27FC236}">
                  <a16:creationId xmlns:a16="http://schemas.microsoft.com/office/drawing/2014/main" id="{FE2B4064-2C22-4355-B765-4F305084A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442123">
              <a:off x="6023214" y="1758894"/>
              <a:ext cx="635792" cy="584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5" name="Picture 53">
              <a:extLst>
                <a:ext uri="{FF2B5EF4-FFF2-40B4-BE49-F238E27FC236}">
                  <a16:creationId xmlns:a16="http://schemas.microsoft.com/office/drawing/2014/main" id="{F719D500-9754-4A7B-8DBE-E1E26C76E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5" y="1839463"/>
              <a:ext cx="947838" cy="378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6" name="Picture 54">
              <a:extLst>
                <a:ext uri="{FF2B5EF4-FFF2-40B4-BE49-F238E27FC236}">
                  <a16:creationId xmlns:a16="http://schemas.microsoft.com/office/drawing/2014/main" id="{D9493AB7-4A7A-40C4-A6F8-3B1A9F904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3056" y="1766514"/>
              <a:ext cx="1060364" cy="456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A57E91AD-A558-4B04-9009-CFC5A09E04CD}"/>
                </a:ext>
              </a:extLst>
            </p:cNvPr>
            <p:cNvSpPr/>
            <p:nvPr/>
          </p:nvSpPr>
          <p:spPr>
            <a:xfrm>
              <a:off x="4289425" y="2374709"/>
              <a:ext cx="1292225" cy="638175"/>
            </a:xfrm>
            <a:prstGeom prst="roundRect">
              <a:avLst>
                <a:gd name="adj" fmla="val 2243"/>
              </a:avLst>
            </a:prstGeom>
            <a:noFill/>
            <a:ln w="3810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10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  <a:latin typeface="Twinkl" pitchFamily="2" charset="0"/>
                </a:rPr>
                <a:t>smooth muscle cell</a:t>
              </a: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118E6724-3298-494E-B390-70CA0BA516CF}"/>
                </a:ext>
              </a:extLst>
            </p:cNvPr>
            <p:cNvSpPr/>
            <p:nvPr/>
          </p:nvSpPr>
          <p:spPr>
            <a:xfrm>
              <a:off x="5705475" y="2374709"/>
              <a:ext cx="1296988" cy="638175"/>
            </a:xfrm>
            <a:prstGeom prst="roundRect">
              <a:avLst>
                <a:gd name="adj" fmla="val 2243"/>
              </a:avLst>
            </a:prstGeom>
            <a:noFill/>
            <a:ln w="3810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10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700" dirty="0">
                  <a:solidFill>
                    <a:schemeClr val="tx1"/>
                  </a:solidFill>
                  <a:latin typeface="Twinkl" pitchFamily="2" charset="0"/>
                </a:rPr>
                <a:t>bone cell</a:t>
              </a:r>
            </a:p>
          </p:txBody>
        </p:sp>
        <p:grpSp>
          <p:nvGrpSpPr>
            <p:cNvPr id="13339" name="Group 65">
              <a:extLst>
                <a:ext uri="{FF2B5EF4-FFF2-40B4-BE49-F238E27FC236}">
                  <a16:creationId xmlns:a16="http://schemas.microsoft.com/office/drawing/2014/main" id="{10200132-24D3-4913-83E0-E2C69328A9D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176227" y="3013092"/>
              <a:ext cx="646215" cy="845927"/>
              <a:chOff x="4893524" y="3013093"/>
              <a:chExt cx="646215" cy="845927"/>
            </a:xfrm>
          </p:grpSpPr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76A866A2-81F0-4736-8EF9-15744EC66605}"/>
                  </a:ext>
                </a:extLst>
              </p:cNvPr>
              <p:cNvCxnSpPr/>
              <p:nvPr/>
            </p:nvCxnSpPr>
            <p:spPr>
              <a:xfrm>
                <a:off x="4892766" y="3859023"/>
                <a:ext cx="647700" cy="0"/>
              </a:xfrm>
              <a:prstGeom prst="straightConnector1">
                <a:avLst/>
              </a:prstGeom>
              <a:ln w="76200">
                <a:solidFill>
                  <a:srgbClr val="64393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2001E20E-0B7C-4F78-98ED-C9BDD7C7E8DB}"/>
                  </a:ext>
                </a:extLst>
              </p:cNvPr>
              <p:cNvCxnSpPr/>
              <p:nvPr/>
            </p:nvCxnSpPr>
            <p:spPr>
              <a:xfrm flipH="1">
                <a:off x="4934041" y="3012885"/>
                <a:ext cx="0" cy="846138"/>
              </a:xfrm>
              <a:prstGeom prst="line">
                <a:avLst/>
              </a:prstGeom>
              <a:ln w="76200">
                <a:solidFill>
                  <a:srgbClr val="6439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3444A6DE-1CDC-4B38-9F80-DE76061E5A6A}"/>
                </a:ext>
              </a:extLst>
            </p:cNvPr>
            <p:cNvSpPr/>
            <p:nvPr/>
          </p:nvSpPr>
          <p:spPr>
            <a:xfrm>
              <a:off x="7127875" y="2374709"/>
              <a:ext cx="1296988" cy="638175"/>
            </a:xfrm>
            <a:prstGeom prst="roundRect">
              <a:avLst>
                <a:gd name="adj" fmla="val 2243"/>
              </a:avLst>
            </a:prstGeom>
            <a:noFill/>
            <a:ln w="3810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108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700" dirty="0">
                  <a:solidFill>
                    <a:schemeClr val="tx1"/>
                  </a:solidFill>
                  <a:latin typeface="Twinkl" pitchFamily="2" charset="0"/>
                </a:rPr>
                <a:t>nerve cell</a:t>
              </a:r>
            </a:p>
          </p:txBody>
        </p:sp>
        <p:pic>
          <p:nvPicPr>
            <p:cNvPr id="13341" name="Picture 68">
              <a:extLst>
                <a:ext uri="{FF2B5EF4-FFF2-40B4-BE49-F238E27FC236}">
                  <a16:creationId xmlns:a16="http://schemas.microsoft.com/office/drawing/2014/main" id="{DBA2C483-4D67-4BF1-91C0-086979455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6275" y="3723800"/>
              <a:ext cx="709670" cy="971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32">
            <a:extLst>
              <a:ext uri="{FF2B5EF4-FFF2-40B4-BE49-F238E27FC236}">
                <a16:creationId xmlns:a16="http://schemas.microsoft.com/office/drawing/2014/main" id="{98DB6948-4B29-488A-A5EB-F4F3F8AE5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1724025"/>
            <a:ext cx="18954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9" name="Group 34">
            <a:extLst>
              <a:ext uri="{FF2B5EF4-FFF2-40B4-BE49-F238E27FC236}">
                <a16:creationId xmlns:a16="http://schemas.microsoft.com/office/drawing/2014/main" id="{B86CE262-4B84-4B91-B24B-3C455AD592FF}"/>
              </a:ext>
            </a:extLst>
          </p:cNvPr>
          <p:cNvGrpSpPr>
            <a:grpSpLocks/>
          </p:cNvGrpSpPr>
          <p:nvPr/>
        </p:nvGrpSpPr>
        <p:grpSpPr bwMode="auto">
          <a:xfrm>
            <a:off x="1349375" y="1724025"/>
            <a:ext cx="2606675" cy="2962275"/>
            <a:chOff x="1350079" y="1724025"/>
            <a:chExt cx="2605286" cy="2961766"/>
          </a:xfrm>
        </p:grpSpPr>
        <p:pic>
          <p:nvPicPr>
            <p:cNvPr id="15382" name="Picture 31">
              <a:extLst>
                <a:ext uri="{FF2B5EF4-FFF2-40B4-BE49-F238E27FC236}">
                  <a16:creationId xmlns:a16="http://schemas.microsoft.com/office/drawing/2014/main" id="{9EB65B65-446F-4B11-8C4B-8BF16CCBE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0079" y="1724025"/>
              <a:ext cx="1139433" cy="2961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3" name="Picture 33">
              <a:extLst>
                <a:ext uri="{FF2B5EF4-FFF2-40B4-BE49-F238E27FC236}">
                  <a16:creationId xmlns:a16="http://schemas.microsoft.com/office/drawing/2014/main" id="{C6CE33B5-C592-4838-9F61-5752708C3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9171" y="1724025"/>
              <a:ext cx="1146194" cy="2961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7ACB46C-D922-4450-8614-8E0A64A6DEDC}"/>
              </a:ext>
            </a:extLst>
          </p:cNvPr>
          <p:cNvSpPr/>
          <p:nvPr/>
        </p:nvSpPr>
        <p:spPr>
          <a:xfrm>
            <a:off x="865188" y="4895850"/>
            <a:ext cx="3589337" cy="1146175"/>
          </a:xfrm>
          <a:prstGeom prst="roundRect">
            <a:avLst>
              <a:gd name="adj" fmla="val 2243"/>
            </a:avLst>
          </a:prstGeom>
          <a:noFill/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Skeletal muscles are attached to bones and enable movement.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F7D1ABE-338E-402F-84D4-9E81E2A1B513}"/>
              </a:ext>
            </a:extLst>
          </p:cNvPr>
          <p:cNvSpPr/>
          <p:nvPr/>
        </p:nvSpPr>
        <p:spPr>
          <a:xfrm>
            <a:off x="4735513" y="4895850"/>
            <a:ext cx="3589337" cy="1146175"/>
          </a:xfrm>
          <a:prstGeom prst="roundRect">
            <a:avLst>
              <a:gd name="adj" fmla="val 2243"/>
            </a:avLst>
          </a:prstGeom>
          <a:noFill/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Some organs have muscle tissue. Which organs have muscles? </a:t>
            </a:r>
            <a:br>
              <a:rPr lang="en-GB" sz="1600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sz="1600" dirty="0">
                <a:solidFill>
                  <a:schemeClr val="tx1"/>
                </a:solidFill>
                <a:latin typeface="Twinkl" pitchFamily="2" charset="0"/>
              </a:rPr>
              <a:t>(Hint: Think which organs move things around the body.)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CA8829C-D23D-4989-B75B-A80F12C58B78}"/>
              </a:ext>
            </a:extLst>
          </p:cNvPr>
          <p:cNvGrpSpPr>
            <a:grpSpLocks/>
          </p:cNvGrpSpPr>
          <p:nvPr/>
        </p:nvGrpSpPr>
        <p:grpSpPr bwMode="auto">
          <a:xfrm>
            <a:off x="865188" y="1630363"/>
            <a:ext cx="3589337" cy="3141662"/>
            <a:chOff x="865027" y="1630019"/>
            <a:chExt cx="3589676" cy="3142006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BBBD13C9-102F-4A0B-B6EF-E4BA0404DD9B}"/>
                </a:ext>
              </a:extLst>
            </p:cNvPr>
            <p:cNvSpPr/>
            <p:nvPr/>
          </p:nvSpPr>
          <p:spPr>
            <a:xfrm>
              <a:off x="865027" y="1630019"/>
              <a:ext cx="3589676" cy="3142006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5715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F8FAD40-1CAB-485A-B941-6401C608855B}"/>
                </a:ext>
              </a:extLst>
            </p:cNvPr>
            <p:cNvSpPr/>
            <p:nvPr/>
          </p:nvSpPr>
          <p:spPr>
            <a:xfrm>
              <a:off x="2270097" y="2809660"/>
              <a:ext cx="779537" cy="7795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1"/>
                  </a:solidFill>
                  <a:latin typeface="Twinkl" pitchFamily="2" charset="0"/>
                </a:rPr>
                <a:t>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75AEA2E-092C-432D-BA8C-30F72FD1EF7A}"/>
              </a:ext>
            </a:extLst>
          </p:cNvPr>
          <p:cNvGrpSpPr>
            <a:grpSpLocks/>
          </p:cNvGrpSpPr>
          <p:nvPr/>
        </p:nvGrpSpPr>
        <p:grpSpPr bwMode="auto">
          <a:xfrm>
            <a:off x="865188" y="4895850"/>
            <a:ext cx="3589337" cy="1150938"/>
            <a:chOff x="865027" y="4895849"/>
            <a:chExt cx="3589676" cy="1150408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03C93916-5689-4947-8A5C-B242EC728FBD}"/>
                </a:ext>
              </a:extLst>
            </p:cNvPr>
            <p:cNvSpPr/>
            <p:nvPr/>
          </p:nvSpPr>
          <p:spPr>
            <a:xfrm>
              <a:off x="865027" y="4895849"/>
              <a:ext cx="3589676" cy="1150408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5715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2A8AA3D-B79C-420C-980B-CDE50F6DDE84}"/>
                </a:ext>
              </a:extLst>
            </p:cNvPr>
            <p:cNvSpPr/>
            <p:nvPr/>
          </p:nvSpPr>
          <p:spPr>
            <a:xfrm>
              <a:off x="2270097" y="5052940"/>
              <a:ext cx="779537" cy="7791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1"/>
                  </a:solidFill>
                  <a:latin typeface="Twinkl" pitchFamily="2" charset="0"/>
                </a:rPr>
                <a:t>B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E6A9459-5C1E-4099-8864-E43AE099F1DA}"/>
              </a:ext>
            </a:extLst>
          </p:cNvPr>
          <p:cNvGrpSpPr>
            <a:grpSpLocks/>
          </p:cNvGrpSpPr>
          <p:nvPr/>
        </p:nvGrpSpPr>
        <p:grpSpPr bwMode="auto">
          <a:xfrm>
            <a:off x="4735513" y="1630363"/>
            <a:ext cx="3589337" cy="3141662"/>
            <a:chOff x="4735014" y="1630019"/>
            <a:chExt cx="3589676" cy="3142006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810E280B-2333-4C90-B29F-7D99FB96D7CB}"/>
                </a:ext>
              </a:extLst>
            </p:cNvPr>
            <p:cNvSpPr/>
            <p:nvPr/>
          </p:nvSpPr>
          <p:spPr>
            <a:xfrm>
              <a:off x="4735014" y="1630019"/>
              <a:ext cx="3589676" cy="3142006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5715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1F6C43A-19EC-4837-A811-CF6F93F9A1AB}"/>
                </a:ext>
              </a:extLst>
            </p:cNvPr>
            <p:cNvSpPr/>
            <p:nvPr/>
          </p:nvSpPr>
          <p:spPr>
            <a:xfrm>
              <a:off x="6146434" y="2809660"/>
              <a:ext cx="779537" cy="7795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1"/>
                  </a:solidFill>
                  <a:latin typeface="Twinkl" pitchFamily="2" charset="0"/>
                </a:rPr>
                <a:t>C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0E70429-7642-44A2-AB36-7CD4A39AA83B}"/>
              </a:ext>
            </a:extLst>
          </p:cNvPr>
          <p:cNvGrpSpPr>
            <a:grpSpLocks/>
          </p:cNvGrpSpPr>
          <p:nvPr/>
        </p:nvGrpSpPr>
        <p:grpSpPr bwMode="auto">
          <a:xfrm>
            <a:off x="4735513" y="4895850"/>
            <a:ext cx="3589337" cy="1150938"/>
            <a:chOff x="4735014" y="4895849"/>
            <a:chExt cx="3589676" cy="1150408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F31B5988-BE6E-46AD-AC44-0F12944241E1}"/>
                </a:ext>
              </a:extLst>
            </p:cNvPr>
            <p:cNvSpPr/>
            <p:nvPr/>
          </p:nvSpPr>
          <p:spPr>
            <a:xfrm>
              <a:off x="4735014" y="4895849"/>
              <a:ext cx="3589676" cy="1150408"/>
            </a:xfrm>
            <a:prstGeom prst="roundRect">
              <a:avLst>
                <a:gd name="adj" fmla="val 2243"/>
              </a:avLst>
            </a:prstGeom>
            <a:solidFill>
              <a:srgbClr val="E36D60"/>
            </a:solidFill>
            <a:ln w="57150">
              <a:solidFill>
                <a:srgbClr val="E36D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>
                <a:solidFill>
                  <a:schemeClr val="tx1"/>
                </a:solidFill>
                <a:latin typeface="Twinkl" pitchFamily="2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B5E2821-5DD5-4B8A-9EFA-F2DE2CF4A58E}"/>
                </a:ext>
              </a:extLst>
            </p:cNvPr>
            <p:cNvSpPr/>
            <p:nvPr/>
          </p:nvSpPr>
          <p:spPr>
            <a:xfrm>
              <a:off x="6146434" y="5052940"/>
              <a:ext cx="779537" cy="7791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1"/>
                  </a:solidFill>
                  <a:latin typeface="Twinkl" pitchFamily="2" charset="0"/>
                </a:rPr>
                <a:t>D</a:t>
              </a: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D03EE0F-2E0C-4D1B-983B-8372A36E47F3}"/>
              </a:ext>
            </a:extLst>
          </p:cNvPr>
          <p:cNvSpPr/>
          <p:nvPr/>
        </p:nvSpPr>
        <p:spPr>
          <a:xfrm>
            <a:off x="865188" y="1625600"/>
            <a:ext cx="3589337" cy="3151188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6D332EB-87E7-4B72-9A1E-F24D747AA00C}"/>
              </a:ext>
            </a:extLst>
          </p:cNvPr>
          <p:cNvSpPr/>
          <p:nvPr/>
        </p:nvSpPr>
        <p:spPr>
          <a:xfrm>
            <a:off x="4735513" y="1625600"/>
            <a:ext cx="3589337" cy="3151188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366" name="Title 5">
            <a:extLst>
              <a:ext uri="{FF2B5EF4-FFF2-40B4-BE49-F238E27FC236}">
                <a16:creationId xmlns:a16="http://schemas.microsoft.com/office/drawing/2014/main" id="{3534ED46-170D-478D-861A-8FDA4E2E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6778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>
                <a:latin typeface="Twinkl" pitchFamily="2" charset="0"/>
              </a:rPr>
              <a:t>Mighty Muscles</a:t>
            </a:r>
          </a:p>
        </p:txBody>
      </p:sp>
      <p:pic>
        <p:nvPicPr>
          <p:cNvPr id="15367" name="Whole Class">
            <a:extLst>
              <a:ext uri="{FF2B5EF4-FFF2-40B4-BE49-F238E27FC236}">
                <a16:creationId xmlns:a16="http://schemas.microsoft.com/office/drawing/2014/main" id="{A7E37EED-23A0-464F-87D3-1E0C5483D5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D3CA39C-C345-4D46-AD12-2C53006DF3E0}"/>
              </a:ext>
            </a:extLst>
          </p:cNvPr>
          <p:cNvSpPr/>
          <p:nvPr/>
        </p:nvSpPr>
        <p:spPr>
          <a:xfrm>
            <a:off x="855663" y="2035175"/>
            <a:ext cx="4783137" cy="4057650"/>
          </a:xfrm>
          <a:prstGeom prst="roundRect">
            <a:avLst>
              <a:gd name="adj" fmla="val 2243"/>
            </a:avLst>
          </a:prstGeom>
          <a:noFill/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Some muscle movement is voluntary and we can control it. Other muscle movement is involuntary and we don’t have control over it.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Look at the pictures to the right: Which shows voluntary muscle movement and which shows involuntary?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Discuss with your partner and explain why you made your choice.</a:t>
            </a:r>
          </a:p>
        </p:txBody>
      </p:sp>
      <p:sp>
        <p:nvSpPr>
          <p:cNvPr id="17411" name="Title 5">
            <a:extLst>
              <a:ext uri="{FF2B5EF4-FFF2-40B4-BE49-F238E27FC236}">
                <a16:creationId xmlns:a16="http://schemas.microsoft.com/office/drawing/2014/main" id="{7D23AF44-B98F-43DC-ABD1-A7F4D06AB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935038"/>
            <a:ext cx="8220075" cy="6318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GB" altLang="en-US" sz="3600" dirty="0">
                <a:latin typeface="Twinkl" pitchFamily="2" charset="0"/>
              </a:rPr>
              <a:t>Voluntary and Involuntary</a:t>
            </a:r>
          </a:p>
        </p:txBody>
      </p:sp>
      <p:pic>
        <p:nvPicPr>
          <p:cNvPr id="17412" name="Talking Partners">
            <a:extLst>
              <a:ext uri="{FF2B5EF4-FFF2-40B4-BE49-F238E27FC236}">
                <a16:creationId xmlns:a16="http://schemas.microsoft.com/office/drawing/2014/main" id="{00C9CE33-A181-4A4D-9633-22CEDE436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C480A79-505B-4861-847E-C4FA1D84D77D}"/>
              </a:ext>
            </a:extLst>
          </p:cNvPr>
          <p:cNvSpPr/>
          <p:nvPr/>
        </p:nvSpPr>
        <p:spPr>
          <a:xfrm>
            <a:off x="5853113" y="2035175"/>
            <a:ext cx="2398712" cy="1930400"/>
          </a:xfrm>
          <a:prstGeom prst="roundRect">
            <a:avLst>
              <a:gd name="adj" fmla="val 2243"/>
            </a:avLst>
          </a:prstGeom>
          <a:solidFill>
            <a:srgbClr val="E36D60"/>
          </a:solidFill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21D964F-F5CE-4EA2-B17E-ABAD8A7C2863}"/>
              </a:ext>
            </a:extLst>
          </p:cNvPr>
          <p:cNvSpPr/>
          <p:nvPr/>
        </p:nvSpPr>
        <p:spPr>
          <a:xfrm>
            <a:off x="5853113" y="4162425"/>
            <a:ext cx="2398712" cy="1930400"/>
          </a:xfrm>
          <a:prstGeom prst="roundRect">
            <a:avLst>
              <a:gd name="adj" fmla="val 2243"/>
            </a:avLst>
          </a:prstGeom>
          <a:solidFill>
            <a:srgbClr val="E36D60"/>
          </a:solidFill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415" name="Picture 1">
            <a:extLst>
              <a:ext uri="{FF2B5EF4-FFF2-40B4-BE49-F238E27FC236}">
                <a16:creationId xmlns:a16="http://schemas.microsoft.com/office/drawing/2014/main" id="{D99CA270-5C8C-4ECC-9C5B-D339F9943C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2130425"/>
            <a:ext cx="147161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29">
            <a:extLst>
              <a:ext uri="{FF2B5EF4-FFF2-40B4-BE49-F238E27FC236}">
                <a16:creationId xmlns:a16="http://schemas.microsoft.com/office/drawing/2014/main" id="{EB7B2611-6788-4452-BB6F-B95E0D7F5B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4460875"/>
            <a:ext cx="9715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>
            <a:extLst>
              <a:ext uri="{FF2B5EF4-FFF2-40B4-BE49-F238E27FC236}">
                <a16:creationId xmlns:a16="http://schemas.microsoft.com/office/drawing/2014/main" id="{3D6BC9A1-6389-4C6E-9643-0D24F36FC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6778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>
                <a:latin typeface="Twinkl" pitchFamily="2" charset="0"/>
              </a:rPr>
              <a:t>Two’s Company</a:t>
            </a:r>
          </a:p>
        </p:txBody>
      </p:sp>
      <p:pic>
        <p:nvPicPr>
          <p:cNvPr id="19459" name="Whole Class">
            <a:extLst>
              <a:ext uri="{FF2B5EF4-FFF2-40B4-BE49-F238E27FC236}">
                <a16:creationId xmlns:a16="http://schemas.microsoft.com/office/drawing/2014/main" id="{5BD40A87-1581-4DA1-9509-60B87B65F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>
            <a:extLst>
              <a:ext uri="{FF2B5EF4-FFF2-40B4-BE49-F238E27FC236}">
                <a16:creationId xmlns:a16="http://schemas.microsoft.com/office/drawing/2014/main" id="{101A7D3D-E6A8-46FE-8E72-17CF0A143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69"/>
          <a:stretch>
            <a:fillRect/>
          </a:stretch>
        </p:blipFill>
        <p:spPr bwMode="auto">
          <a:xfrm>
            <a:off x="971550" y="1524000"/>
            <a:ext cx="302577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val 36">
            <a:hlinkClick r:id="rId5"/>
            <a:extLst>
              <a:ext uri="{FF2B5EF4-FFF2-40B4-BE49-F238E27FC236}">
                <a16:creationId xmlns:a16="http://schemas.microsoft.com/office/drawing/2014/main" id="{31A09611-1139-4970-826B-DBB1917E98BF}"/>
              </a:ext>
            </a:extLst>
          </p:cNvPr>
          <p:cNvSpPr/>
          <p:nvPr/>
        </p:nvSpPr>
        <p:spPr>
          <a:xfrm>
            <a:off x="1753385" y="2760109"/>
            <a:ext cx="1432876" cy="1410808"/>
          </a:xfrm>
          <a:prstGeom prst="ellipse">
            <a:avLst/>
          </a:prstGeom>
          <a:solidFill>
            <a:srgbClr val="E36D60"/>
          </a:solidFill>
          <a:ln w="57150">
            <a:solidFill>
              <a:srgbClr val="E36D6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bg1"/>
                </a:solidFill>
                <a:latin typeface="Twinkl" pitchFamily="2" charset="0"/>
              </a:rPr>
              <a:t>Click me!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2E1207AD-B2C6-4359-98A9-762726D9E892}"/>
              </a:ext>
            </a:extLst>
          </p:cNvPr>
          <p:cNvSpPr/>
          <p:nvPr/>
        </p:nvSpPr>
        <p:spPr>
          <a:xfrm>
            <a:off x="4572000" y="1690688"/>
            <a:ext cx="3527425" cy="1069975"/>
          </a:xfrm>
          <a:prstGeom prst="roundRect">
            <a:avLst>
              <a:gd name="adj" fmla="val 2243"/>
            </a:avLst>
          </a:prstGeom>
          <a:noFill/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Watch the following video and focus on the following: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0FE00DF-7C31-43F1-B60E-4D6CA811905B}"/>
              </a:ext>
            </a:extLst>
          </p:cNvPr>
          <p:cNvSpPr/>
          <p:nvPr/>
        </p:nvSpPr>
        <p:spPr>
          <a:xfrm>
            <a:off x="4691390" y="3429000"/>
            <a:ext cx="523219" cy="515161"/>
          </a:xfrm>
          <a:prstGeom prst="ellipse">
            <a:avLst/>
          </a:prstGeom>
          <a:noFill/>
          <a:ln w="57150"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  <a:latin typeface="Twinkl" pitchFamily="2" charset="0"/>
              </a:rPr>
              <a:t>1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6559AEDD-374B-4EED-9C6C-845551BE7184}"/>
              </a:ext>
            </a:extLst>
          </p:cNvPr>
          <p:cNvSpPr/>
          <p:nvPr/>
        </p:nvSpPr>
        <p:spPr>
          <a:xfrm>
            <a:off x="5334000" y="2973388"/>
            <a:ext cx="2765425" cy="1417637"/>
          </a:xfrm>
          <a:prstGeom prst="roundRect">
            <a:avLst>
              <a:gd name="adj" fmla="val 2243"/>
            </a:avLst>
          </a:prstGeom>
          <a:solidFill>
            <a:srgbClr val="E36D60"/>
          </a:solidFill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Twinkl" pitchFamily="2" charset="0"/>
              </a:rPr>
              <a:t>How do muscles move?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E8C8D96-EF5B-4FB2-9BEB-B620EED81451}"/>
              </a:ext>
            </a:extLst>
          </p:cNvPr>
          <p:cNvSpPr/>
          <p:nvPr/>
        </p:nvSpPr>
        <p:spPr>
          <a:xfrm>
            <a:off x="5334000" y="4675188"/>
            <a:ext cx="2765425" cy="1417637"/>
          </a:xfrm>
          <a:prstGeom prst="roundRect">
            <a:avLst>
              <a:gd name="adj" fmla="val 2243"/>
            </a:avLst>
          </a:prstGeom>
          <a:solidFill>
            <a:srgbClr val="E36D60"/>
          </a:solidFill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bg1">
                    <a:lumMod val="95000"/>
                  </a:schemeClr>
                </a:solidFill>
                <a:latin typeface="Twinkl" pitchFamily="2" charset="0"/>
              </a:rPr>
              <a:t>What words are used to describe the movement?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A4514509-52CB-428B-AA8B-DF2F4426D6D6}"/>
              </a:ext>
            </a:extLst>
          </p:cNvPr>
          <p:cNvSpPr/>
          <p:nvPr/>
        </p:nvSpPr>
        <p:spPr>
          <a:xfrm>
            <a:off x="4572000" y="2973388"/>
            <a:ext cx="3527425" cy="1417637"/>
          </a:xfrm>
          <a:prstGeom prst="roundRect">
            <a:avLst>
              <a:gd name="adj" fmla="val 2243"/>
            </a:avLst>
          </a:prstGeom>
          <a:noFill/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C9A3AC1B-41B1-4AF5-9DC5-57BDB4739632}"/>
              </a:ext>
            </a:extLst>
          </p:cNvPr>
          <p:cNvSpPr/>
          <p:nvPr/>
        </p:nvSpPr>
        <p:spPr>
          <a:xfrm>
            <a:off x="4572000" y="4675188"/>
            <a:ext cx="3527425" cy="1417637"/>
          </a:xfrm>
          <a:prstGeom prst="roundRect">
            <a:avLst>
              <a:gd name="adj" fmla="val 2243"/>
            </a:avLst>
          </a:prstGeom>
          <a:noFill/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BB9B15B-C7B2-4D15-B88C-76AC799C60BB}"/>
              </a:ext>
            </a:extLst>
          </p:cNvPr>
          <p:cNvSpPr/>
          <p:nvPr/>
        </p:nvSpPr>
        <p:spPr>
          <a:xfrm>
            <a:off x="4691390" y="5125554"/>
            <a:ext cx="523219" cy="515161"/>
          </a:xfrm>
          <a:prstGeom prst="ellipse">
            <a:avLst/>
          </a:prstGeom>
          <a:noFill/>
          <a:ln w="57150"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/>
                </a:solidFill>
                <a:latin typeface="Twinkl" pitchFamily="2" charset="0"/>
              </a:rPr>
              <a:t>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>
            <a:extLst>
              <a:ext uri="{FF2B5EF4-FFF2-40B4-BE49-F238E27FC236}">
                <a16:creationId xmlns:a16="http://schemas.microsoft.com/office/drawing/2014/main" id="{254DD833-1686-480B-99DC-D8573B349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6778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>
                <a:latin typeface="Twinkl" pitchFamily="2" charset="0"/>
              </a:rPr>
              <a:t>Move Your Muscles</a:t>
            </a:r>
          </a:p>
        </p:txBody>
      </p:sp>
      <p:pic>
        <p:nvPicPr>
          <p:cNvPr id="21507" name="Group Work">
            <a:extLst>
              <a:ext uri="{FF2B5EF4-FFF2-40B4-BE49-F238E27FC236}">
                <a16:creationId xmlns:a16="http://schemas.microsoft.com/office/drawing/2014/main" id="{EAF3959A-73E5-41F1-B43C-78CF435B6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681FE8A-888A-4F3A-9333-18EED8827811}"/>
              </a:ext>
            </a:extLst>
          </p:cNvPr>
          <p:cNvSpPr/>
          <p:nvPr/>
        </p:nvSpPr>
        <p:spPr>
          <a:xfrm>
            <a:off x="827088" y="1627188"/>
            <a:ext cx="7453312" cy="1065212"/>
          </a:xfrm>
          <a:prstGeom prst="roundRect">
            <a:avLst>
              <a:gd name="adj" fmla="val 2243"/>
            </a:avLst>
          </a:prstGeom>
          <a:noFill/>
          <a:ln w="57150">
            <a:solidFill>
              <a:srgbClr val="E36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 groups you are going to do two different activities: You need to predict the muscles you think will be used before the activity. After the activity you will show the results of what you found.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0D1A083-0AC1-4C5B-B1A3-DA217712BD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086932"/>
              </p:ext>
            </p:extLst>
          </p:nvPr>
        </p:nvGraphicFramePr>
        <p:xfrm>
          <a:off x="827088" y="2852738"/>
          <a:ext cx="7453311" cy="3240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1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1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929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Twinkl" pitchFamily="2" charset="0"/>
                        </a:rPr>
                        <a:t>Activity</a:t>
                      </a:r>
                    </a:p>
                  </a:txBody>
                  <a:tcPr marL="144000" marR="144000" marT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6D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b="1" kern="50" dirty="0">
                          <a:solidFill>
                            <a:schemeClr val="bg1"/>
                          </a:solidFill>
                          <a:effectLst/>
                          <a:latin typeface="Twinkl" pitchFamily="2" charset="0"/>
                        </a:rPr>
                        <a:t>Prediction (before the activity):</a:t>
                      </a:r>
                      <a:r>
                        <a:rPr lang="en-GB" sz="1400" b="1" kern="50" baseline="0" dirty="0">
                          <a:solidFill>
                            <a:schemeClr val="bg1"/>
                          </a:solidFill>
                          <a:effectLst/>
                          <a:latin typeface="Twinkl" pitchFamily="2" charset="0"/>
                        </a:rPr>
                        <a:t>  </a:t>
                      </a:r>
                      <a:r>
                        <a:rPr lang="en-GB" sz="1400" b="0" kern="50" dirty="0">
                          <a:solidFill>
                            <a:schemeClr val="bg1"/>
                          </a:solidFill>
                          <a:effectLst/>
                          <a:latin typeface="Twinkl" pitchFamily="2" charset="0"/>
                        </a:rPr>
                        <a:t>Circle or highlight the muscles you </a:t>
                      </a:r>
                      <a:r>
                        <a:rPr lang="en-GB" sz="1400" b="0" u="sng" kern="50" dirty="0">
                          <a:solidFill>
                            <a:schemeClr val="bg1"/>
                          </a:solidFill>
                          <a:effectLst/>
                          <a:latin typeface="Twinkl" pitchFamily="2" charset="0"/>
                        </a:rPr>
                        <a:t>think</a:t>
                      </a:r>
                      <a:r>
                        <a:rPr lang="en-GB" sz="1400" b="0" kern="50" dirty="0">
                          <a:solidFill>
                            <a:schemeClr val="bg1"/>
                          </a:solidFill>
                          <a:effectLst/>
                          <a:latin typeface="Twinkl" pitchFamily="2" charset="0"/>
                        </a:rPr>
                        <a:t> will be used.</a:t>
                      </a:r>
                      <a:endParaRPr lang="en-GB" sz="1400" b="0" dirty="0">
                        <a:solidFill>
                          <a:schemeClr val="bg1"/>
                        </a:solidFill>
                        <a:latin typeface="Twinkl" pitchFamily="2" charset="0"/>
                      </a:endParaRPr>
                    </a:p>
                  </a:txBody>
                  <a:tcPr marL="144000" marR="144000" marT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6D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b="1" kern="50" dirty="0">
                          <a:solidFill>
                            <a:schemeClr val="bg1"/>
                          </a:solidFill>
                          <a:effectLst/>
                          <a:latin typeface="Twinkl" pitchFamily="2" charset="0"/>
                        </a:rPr>
                        <a:t>Results (after the activity):        </a:t>
                      </a:r>
                      <a:r>
                        <a:rPr lang="en-GB" sz="1400" b="0" kern="50" dirty="0">
                          <a:solidFill>
                            <a:schemeClr val="bg1"/>
                          </a:solidFill>
                          <a:effectLst/>
                          <a:latin typeface="Twinkl" pitchFamily="2" charset="0"/>
                        </a:rPr>
                        <a:t>Circle or highlight the muscles </a:t>
                      </a:r>
                      <a:r>
                        <a:rPr lang="en-GB" sz="1400" b="0" u="sng" kern="50" dirty="0">
                          <a:solidFill>
                            <a:schemeClr val="bg1"/>
                          </a:solidFill>
                          <a:effectLst/>
                          <a:latin typeface="Twinkl" pitchFamily="2" charset="0"/>
                        </a:rPr>
                        <a:t>you used</a:t>
                      </a:r>
                      <a:r>
                        <a:rPr lang="en-GB" sz="1400" b="0" kern="50" dirty="0">
                          <a:solidFill>
                            <a:schemeClr val="bg1"/>
                          </a:solidFill>
                          <a:effectLst/>
                          <a:latin typeface="Twinkl" pitchFamily="2" charset="0"/>
                        </a:rPr>
                        <a:t>.</a:t>
                      </a:r>
                      <a:endParaRPr lang="en-GB" sz="1400" b="0" dirty="0">
                        <a:solidFill>
                          <a:schemeClr val="bg1"/>
                        </a:solidFill>
                        <a:latin typeface="Twinkl" pitchFamily="2" charset="0"/>
                      </a:endParaRPr>
                    </a:p>
                  </a:txBody>
                  <a:tcPr marL="144000" marR="144000" marT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6D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0793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523" name="Picture 36">
            <a:extLst>
              <a:ext uri="{FF2B5EF4-FFF2-40B4-BE49-F238E27FC236}">
                <a16:creationId xmlns:a16="http://schemas.microsoft.com/office/drawing/2014/main" id="{4C000E8A-1F70-44B7-8013-A45A7D0EC5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14"/>
          <a:stretch>
            <a:fillRect/>
          </a:stretch>
        </p:blipFill>
        <p:spPr bwMode="auto">
          <a:xfrm>
            <a:off x="3436938" y="3919538"/>
            <a:ext cx="779462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">
            <a:extLst>
              <a:ext uri="{FF2B5EF4-FFF2-40B4-BE49-F238E27FC236}">
                <a16:creationId xmlns:a16="http://schemas.microsoft.com/office/drawing/2014/main" id="{E78DB818-CDA9-49BC-A955-1CC2310180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4076700"/>
            <a:ext cx="998537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38">
            <a:extLst>
              <a:ext uri="{FF2B5EF4-FFF2-40B4-BE49-F238E27FC236}">
                <a16:creationId xmlns:a16="http://schemas.microsoft.com/office/drawing/2014/main" id="{C8B62682-C07A-4C03-95CD-CAD7236F5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14"/>
          <a:stretch>
            <a:fillRect/>
          </a:stretch>
        </p:blipFill>
        <p:spPr bwMode="auto">
          <a:xfrm>
            <a:off x="6497638" y="3919538"/>
            <a:ext cx="779462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2525</TotalTime>
  <Words>554</Words>
  <Application>Microsoft Office PowerPoint</Application>
  <PresentationFormat>On-screen Show (4:3)</PresentationFormat>
  <Paragraphs>84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BPreplay</vt:lpstr>
      <vt:lpstr>Sassoon Infant Rg</vt:lpstr>
      <vt:lpstr>Calibri</vt:lpstr>
      <vt:lpstr>Sassoon Infant Md</vt:lpstr>
      <vt:lpstr>Roboto</vt:lpstr>
      <vt:lpstr>Arial</vt:lpstr>
      <vt:lpstr>Twinkl</vt:lpstr>
      <vt:lpstr>Office Theme</vt:lpstr>
      <vt:lpstr>Science</vt:lpstr>
      <vt:lpstr>PowerPoint Presentation</vt:lpstr>
      <vt:lpstr>PowerPoint Presentation</vt:lpstr>
      <vt:lpstr>Movement</vt:lpstr>
      <vt:lpstr>What are Muscles?</vt:lpstr>
      <vt:lpstr>Mighty Muscles</vt:lpstr>
      <vt:lpstr>Voluntary and Involuntary</vt:lpstr>
      <vt:lpstr>Two’s Company</vt:lpstr>
      <vt:lpstr>Move Your Muscles</vt:lpstr>
      <vt:lpstr>Muscle Memory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Emily MacMillan</cp:lastModifiedBy>
  <cp:revision>177</cp:revision>
  <dcterms:created xsi:type="dcterms:W3CDTF">2014-10-01T16:09:27Z</dcterms:created>
  <dcterms:modified xsi:type="dcterms:W3CDTF">2020-05-21T16:55:20Z</dcterms:modified>
</cp:coreProperties>
</file>