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3" r:id="rId3"/>
    <p:sldId id="307" r:id="rId4"/>
    <p:sldId id="320" r:id="rId5"/>
    <p:sldId id="271" r:id="rId6"/>
    <p:sldId id="314" r:id="rId7"/>
    <p:sldId id="315" r:id="rId8"/>
    <p:sldId id="316" r:id="rId9"/>
    <p:sldId id="317" r:id="rId10"/>
    <p:sldId id="313" r:id="rId11"/>
    <p:sldId id="290" r:id="rId12"/>
  </p:sldIdLst>
  <p:sldSz cx="9144000" cy="6858000" type="screen4x3"/>
  <p:notesSz cx="6858000" cy="9144000"/>
  <p:embeddedFontLst>
    <p:embeddedFont>
      <p:font typeface="BPreplay" panose="020005030000000200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Sassoon Infant Md" panose="02000603050000020003" charset="0"/>
      <p:regular r:id="rId23"/>
    </p:embeddedFont>
    <p:embeddedFont>
      <p:font typeface="Sassoon Infant Rg" panose="02000503030000020003" charset="0"/>
      <p:regular r:id="rId24"/>
      <p:bold r:id="rId25"/>
    </p:embeddedFont>
    <p:embeddedFont>
      <p:font typeface="Twinkl" panose="020B0604020202020204" charset="0"/>
      <p:regular r:id="rId26"/>
      <p:bold r:id="rId27"/>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432">
          <p15:clr>
            <a:srgbClr val="A4A3A4"/>
          </p15:clr>
        </p15:guide>
        <p15:guide id="2" pos="2857">
          <p15:clr>
            <a:srgbClr val="A4A3A4"/>
          </p15:clr>
        </p15:guide>
        <p15:guide id="3" pos="5307">
          <p15:clr>
            <a:srgbClr val="A4A3A4"/>
          </p15:clr>
        </p15:guide>
        <p15:guide id="4" orient="horz" pos="3997">
          <p15:clr>
            <a:srgbClr val="A4A3A4"/>
          </p15:clr>
        </p15:guide>
        <p15:guide id="5" pos="521">
          <p15:clr>
            <a:srgbClr val="A4A3A4"/>
          </p15:clr>
        </p15:guide>
        <p15:guide id="6" orient="horz" pos="323">
          <p15:clr>
            <a:srgbClr val="A4A3A4"/>
          </p15:clr>
        </p15:guide>
        <p15:guide id="7" orient="horz" pos="459">
          <p15:clr>
            <a:srgbClr val="A4A3A4"/>
          </p15:clr>
        </p15:guide>
        <p15:guide id="8" orient="horz" pos="3838">
          <p15:clr>
            <a:srgbClr val="A4A3A4"/>
          </p15:clr>
        </p15:guide>
        <p15:guide id="9" pos="51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CE"/>
    <a:srgbClr val="E3E884"/>
    <a:srgbClr val="85BD33"/>
    <a:srgbClr val="F7DB6A"/>
    <a:srgbClr val="EA7822"/>
    <a:srgbClr val="F7C16A"/>
    <a:srgbClr val="FFFFFF"/>
    <a:srgbClr val="F9E02B"/>
    <a:srgbClr val="EBA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90" d="100"/>
          <a:sy n="90" d="100"/>
        </p:scale>
        <p:origin x="810" y="60"/>
      </p:cViewPr>
      <p:guideLst>
        <p:guide orient="horz" pos="2432"/>
        <p:guide pos="2857"/>
        <p:guide pos="5307"/>
        <p:guide orient="horz" pos="3997"/>
        <p:guide pos="521"/>
        <p:guide orient="horz" pos="323"/>
        <p:guide orient="horz" pos="459"/>
        <p:guide orient="horz" pos="3838"/>
        <p:guide pos="5171"/>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092BAB-B7AA-461C-A17C-3EE51FEE11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00FAB71-5F18-4106-BD20-6853258C2D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D2600BF-D9A6-49C1-B19E-D347EAEF86B4}" type="datetimeFigureOut">
              <a:rPr lang="en-GB"/>
              <a:pPr>
                <a:defRPr/>
              </a:pPr>
              <a:t>30/04/2020</a:t>
            </a:fld>
            <a:endParaRPr lang="en-GB"/>
          </a:p>
        </p:txBody>
      </p:sp>
      <p:sp>
        <p:nvSpPr>
          <p:cNvPr id="4" name="Footer Placeholder 3">
            <a:extLst>
              <a:ext uri="{FF2B5EF4-FFF2-40B4-BE49-F238E27FC236}">
                <a16:creationId xmlns:a16="http://schemas.microsoft.com/office/drawing/2014/main" id="{1E7D40A0-4251-4501-B4D3-84F6B4804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8D7F2BB2-C09D-4A51-B56E-00F99DA3DF10}"/>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5DEA8B3-9D64-48ED-B1A4-36AC31C0F763}"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79C998-FE39-4502-A423-6C581EC10D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237D6E5-D9D7-4858-AB04-15D9156CE7C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F450D50-0ACE-4D3A-9908-2D263FA3FB0D}" type="datetimeFigureOut">
              <a:rPr lang="en-GB"/>
              <a:pPr>
                <a:defRPr/>
              </a:pPr>
              <a:t>30/04/2020</a:t>
            </a:fld>
            <a:endParaRPr lang="en-GB"/>
          </a:p>
        </p:txBody>
      </p:sp>
      <p:sp>
        <p:nvSpPr>
          <p:cNvPr id="4" name="Slide Image Placeholder 3">
            <a:extLst>
              <a:ext uri="{FF2B5EF4-FFF2-40B4-BE49-F238E27FC236}">
                <a16:creationId xmlns:a16="http://schemas.microsoft.com/office/drawing/2014/main" id="{AFD43098-8E99-4CDD-93BB-C6C9FB361FC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7B6AD3A-B98D-4509-99A4-78C12D1F77C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4F0EB67-9FDB-4110-8924-C7EE6D20D8E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4850F040-D423-4CF2-824C-53D2A776553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C7571C7-6400-4E2A-9DB2-DA193D6CADE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5BBD7F4-D647-4048-98FB-9795D10BEE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6FF4383-0548-42D8-8F60-540A94974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292" name="Slide Number Placeholder 3">
            <a:extLst>
              <a:ext uri="{FF2B5EF4-FFF2-40B4-BE49-F238E27FC236}">
                <a16:creationId xmlns:a16="http://schemas.microsoft.com/office/drawing/2014/main" id="{AF5ECA60-BC2E-4ECC-B880-AFBEC2D35D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78A7B53A-BAFA-4C99-A196-EC1BB87A7D59}" type="slidenum">
              <a:rPr lang="en-GB" altLang="en-US">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8FBF259-40E7-4C06-A74C-DF9C4F1CB6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F6B179A-4BEF-4E60-A4BD-30A81680E5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40" name="Slide Number Placeholder 3">
            <a:extLst>
              <a:ext uri="{FF2B5EF4-FFF2-40B4-BE49-F238E27FC236}">
                <a16:creationId xmlns:a16="http://schemas.microsoft.com/office/drawing/2014/main" id="{EF92A722-CC61-42B2-B975-DDFF323E28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014BDDE5-B1AA-4D62-A5CC-090CE66034E8}" type="slidenum">
              <a:rPr lang="en-GB" altLang="en-US">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D45657B-8475-479A-A583-F202D56B94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8E67B6E-7D13-4397-8A2F-F9BA4D9E94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436" name="Slide Number Placeholder 3">
            <a:extLst>
              <a:ext uri="{FF2B5EF4-FFF2-40B4-BE49-F238E27FC236}">
                <a16:creationId xmlns:a16="http://schemas.microsoft.com/office/drawing/2014/main" id="{978E9075-31A7-415B-A032-3377C51CA0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14D7C382-ABEC-4C6E-8F99-EB99E48F4BC8}" type="slidenum">
              <a:rPr lang="en-GB" altLang="en-US">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09C14FB-0B94-4CAA-BC42-736B348BF6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D68A1F34-F3B1-420D-9C9C-B0D1846BF0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0484" name="Slide Number Placeholder 3">
            <a:extLst>
              <a:ext uri="{FF2B5EF4-FFF2-40B4-BE49-F238E27FC236}">
                <a16:creationId xmlns:a16="http://schemas.microsoft.com/office/drawing/2014/main" id="{A6E4F2C5-68B1-4EFA-87A4-74A4E2802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27C2E8B5-C01E-462D-8079-829A01D2623B}" type="slidenum">
              <a:rPr lang="en-GB" altLang="en-US">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6931D5A-9115-4836-BF05-9426D3AE45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1A0DB8E-827C-47F7-AC00-4BF96D1DAB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2532" name="Slide Number Placeholder 3">
            <a:extLst>
              <a:ext uri="{FF2B5EF4-FFF2-40B4-BE49-F238E27FC236}">
                <a16:creationId xmlns:a16="http://schemas.microsoft.com/office/drawing/2014/main" id="{E70F2871-3941-4F18-A58B-E5A82972F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F89F1470-2CA0-4B2A-9758-16CA22539C70}" type="slidenum">
              <a:rPr lang="en-GB" altLang="en-US">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FCBEE19-58EA-47D5-B6DD-242C8DA357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51A5A0A-9D1F-45DD-8F03-0377B84696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4580" name="Slide Number Placeholder 3">
            <a:extLst>
              <a:ext uri="{FF2B5EF4-FFF2-40B4-BE49-F238E27FC236}">
                <a16:creationId xmlns:a16="http://schemas.microsoft.com/office/drawing/2014/main" id="{B39904D6-D4B3-4BAC-BAE7-2E2602929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ECA896C7-C80A-4282-9E3F-E124F3176A8B}" type="slidenum">
              <a:rPr lang="en-GB" altLang="en-US">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8089217-E4AB-4998-8D4B-4A30499432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97AC768-57F9-471D-886D-0C86807091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8" name="Slide Number Placeholder 3">
            <a:extLst>
              <a:ext uri="{FF2B5EF4-FFF2-40B4-BE49-F238E27FC236}">
                <a16:creationId xmlns:a16="http://schemas.microsoft.com/office/drawing/2014/main" id="{316E9ECF-2BD5-452A-93C4-238715ADBB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3363843D-D68C-49DF-B291-83BC89665729}" type="slidenum">
              <a:rPr lang="en-GB" altLang="en-US">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31C4951-1C5A-4330-9EE4-1137152B423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D97EF466-DFA0-4DF5-A1DC-B80193EFB6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3464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93B153D-5616-4C0B-8697-FAFD22CDC4AB}"/>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661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455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pic>
        <p:nvPicPr>
          <p:cNvPr id="4" name="Picture 3">
            <a:extLst>
              <a:ext uri="{FF2B5EF4-FFF2-40B4-BE49-F238E27FC236}">
                <a16:creationId xmlns:a16="http://schemas.microsoft.com/office/drawing/2014/main" id="{AF83AA8A-E6F2-4BF5-A417-84EBF60A44E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46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54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1DF6FB1-0E87-4207-9D62-2863AC4BCCE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67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53C7122-7E21-45A9-BD1B-A57C37E8020C}"/>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08654A5-96A1-4729-9CEA-12C9A0451022}"/>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1" r:id="rId4"/>
    <p:sldLayoutId id="2147483732" r:id="rId5"/>
    <p:sldLayoutId id="214748373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bbc.co.uk/science/humanbody/body/factfiles/joints/hinge_joint.shtml" TargetMode="External"/><Relationship Id="rId7" Type="http://schemas.openxmlformats.org/officeDocument/2006/relationships/hyperlink" Target="http://www.bbc.co.uk/science/humanbody/body/factfiles/joints/gliding_joint.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bbc.co.uk/science/humanbody/body/factfiles/joints/ball_and_socket_joint.shtml"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a:extLst>
              <a:ext uri="{FF2B5EF4-FFF2-40B4-BE49-F238E27FC236}">
                <a16:creationId xmlns:a16="http://schemas.microsoft.com/office/drawing/2014/main" id="{9717249A-BBDC-4043-8415-DD2747559030}"/>
              </a:ext>
            </a:extLst>
          </p:cNvPr>
          <p:cNvSpPr/>
          <p:nvPr/>
        </p:nvSpPr>
        <p:spPr>
          <a:xfrm>
            <a:off x="5384800" y="2247900"/>
            <a:ext cx="1377950" cy="1439863"/>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15362" name="Title 5">
            <a:extLst>
              <a:ext uri="{FF2B5EF4-FFF2-40B4-BE49-F238E27FC236}">
                <a16:creationId xmlns:a16="http://schemas.microsoft.com/office/drawing/2014/main" id="{C7610A92-2FCB-4481-99A0-0BC8DA43253D}"/>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Have a go! - </a:t>
            </a:r>
            <a:r>
              <a:rPr lang="en-GB" altLang="en-US" b="0" dirty="0">
                <a:latin typeface="Twinkl" pitchFamily="2" charset="0"/>
              </a:rPr>
              <a:t>Whose Skeleton?</a:t>
            </a:r>
          </a:p>
        </p:txBody>
      </p:sp>
      <p:sp>
        <p:nvSpPr>
          <p:cNvPr id="10" name="Rounded Rectangle 9">
            <a:extLst>
              <a:ext uri="{FF2B5EF4-FFF2-40B4-BE49-F238E27FC236}">
                <a16:creationId xmlns:a16="http://schemas.microsoft.com/office/drawing/2014/main" id="{4FE83385-2674-4DA4-8C23-78FE882580B0}"/>
              </a:ext>
            </a:extLst>
          </p:cNvPr>
          <p:cNvSpPr/>
          <p:nvPr/>
        </p:nvSpPr>
        <p:spPr>
          <a:xfrm>
            <a:off x="806450" y="2247900"/>
            <a:ext cx="1377950" cy="1439863"/>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33" name="Rounded Rectangle 32">
            <a:extLst>
              <a:ext uri="{FF2B5EF4-FFF2-40B4-BE49-F238E27FC236}">
                <a16:creationId xmlns:a16="http://schemas.microsoft.com/office/drawing/2014/main" id="{970A4823-8B04-45C3-96C5-496230E15813}"/>
              </a:ext>
            </a:extLst>
          </p:cNvPr>
          <p:cNvSpPr/>
          <p:nvPr/>
        </p:nvSpPr>
        <p:spPr>
          <a:xfrm>
            <a:off x="2332038" y="2247900"/>
            <a:ext cx="1377950" cy="1439863"/>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34" name="Rounded Rectangle 33">
            <a:extLst>
              <a:ext uri="{FF2B5EF4-FFF2-40B4-BE49-F238E27FC236}">
                <a16:creationId xmlns:a16="http://schemas.microsoft.com/office/drawing/2014/main" id="{05CCD930-EB11-4226-B297-42E65C2A22D5}"/>
              </a:ext>
            </a:extLst>
          </p:cNvPr>
          <p:cNvSpPr/>
          <p:nvPr/>
        </p:nvSpPr>
        <p:spPr>
          <a:xfrm>
            <a:off x="3857625" y="2247900"/>
            <a:ext cx="1379538" cy="1439863"/>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36" name="Rounded Rectangle 35">
            <a:extLst>
              <a:ext uri="{FF2B5EF4-FFF2-40B4-BE49-F238E27FC236}">
                <a16:creationId xmlns:a16="http://schemas.microsoft.com/office/drawing/2014/main" id="{458EB480-123A-4FD3-A6B8-DF5993A9C7B7}"/>
              </a:ext>
            </a:extLst>
          </p:cNvPr>
          <p:cNvSpPr/>
          <p:nvPr/>
        </p:nvSpPr>
        <p:spPr>
          <a:xfrm>
            <a:off x="6910388" y="2247900"/>
            <a:ext cx="1377950" cy="1439863"/>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38" name="Rounded Rectangle 37">
            <a:extLst>
              <a:ext uri="{FF2B5EF4-FFF2-40B4-BE49-F238E27FC236}">
                <a16:creationId xmlns:a16="http://schemas.microsoft.com/office/drawing/2014/main" id="{E107E41F-DC29-4425-9A33-54C4E622AE6D}"/>
              </a:ext>
            </a:extLst>
          </p:cNvPr>
          <p:cNvSpPr/>
          <p:nvPr/>
        </p:nvSpPr>
        <p:spPr>
          <a:xfrm>
            <a:off x="806450" y="4625975"/>
            <a:ext cx="1377950"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en-GB" sz="2000" dirty="0">
                <a:solidFill>
                  <a:schemeClr val="tx1"/>
                </a:solidFill>
                <a:latin typeface="Twinkl" pitchFamily="2" charset="0"/>
              </a:rPr>
              <a:t>human</a:t>
            </a:r>
          </a:p>
        </p:txBody>
      </p:sp>
      <p:sp>
        <p:nvSpPr>
          <p:cNvPr id="39" name="Rounded Rectangle 38">
            <a:extLst>
              <a:ext uri="{FF2B5EF4-FFF2-40B4-BE49-F238E27FC236}">
                <a16:creationId xmlns:a16="http://schemas.microsoft.com/office/drawing/2014/main" id="{049878E9-3CF1-43B0-B4BD-026C14F09CD5}"/>
              </a:ext>
            </a:extLst>
          </p:cNvPr>
          <p:cNvSpPr/>
          <p:nvPr/>
        </p:nvSpPr>
        <p:spPr>
          <a:xfrm>
            <a:off x="2332038" y="4625975"/>
            <a:ext cx="1377950"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dog</a:t>
            </a:r>
          </a:p>
        </p:txBody>
      </p:sp>
      <p:sp>
        <p:nvSpPr>
          <p:cNvPr id="40" name="Rounded Rectangle 39">
            <a:extLst>
              <a:ext uri="{FF2B5EF4-FFF2-40B4-BE49-F238E27FC236}">
                <a16:creationId xmlns:a16="http://schemas.microsoft.com/office/drawing/2014/main" id="{E00591F4-E719-471F-9B64-DBA7E5F27313}"/>
              </a:ext>
            </a:extLst>
          </p:cNvPr>
          <p:cNvSpPr/>
          <p:nvPr/>
        </p:nvSpPr>
        <p:spPr>
          <a:xfrm>
            <a:off x="3857625" y="4625975"/>
            <a:ext cx="1379538"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horse</a:t>
            </a:r>
          </a:p>
        </p:txBody>
      </p:sp>
      <p:sp>
        <p:nvSpPr>
          <p:cNvPr id="41" name="Rounded Rectangle 40">
            <a:extLst>
              <a:ext uri="{FF2B5EF4-FFF2-40B4-BE49-F238E27FC236}">
                <a16:creationId xmlns:a16="http://schemas.microsoft.com/office/drawing/2014/main" id="{6C846082-0113-4000-B1F3-0893049C49B5}"/>
              </a:ext>
            </a:extLst>
          </p:cNvPr>
          <p:cNvSpPr/>
          <p:nvPr/>
        </p:nvSpPr>
        <p:spPr>
          <a:xfrm>
            <a:off x="5384800" y="4625975"/>
            <a:ext cx="1377950"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snake</a:t>
            </a:r>
          </a:p>
        </p:txBody>
      </p:sp>
      <p:sp>
        <p:nvSpPr>
          <p:cNvPr id="42" name="Rounded Rectangle 41">
            <a:extLst>
              <a:ext uri="{FF2B5EF4-FFF2-40B4-BE49-F238E27FC236}">
                <a16:creationId xmlns:a16="http://schemas.microsoft.com/office/drawing/2014/main" id="{25045670-889B-4E99-A40B-9CAE230C9936}"/>
              </a:ext>
            </a:extLst>
          </p:cNvPr>
          <p:cNvSpPr/>
          <p:nvPr/>
        </p:nvSpPr>
        <p:spPr>
          <a:xfrm>
            <a:off x="6910388" y="4625975"/>
            <a:ext cx="1377950"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fish</a:t>
            </a:r>
          </a:p>
        </p:txBody>
      </p:sp>
      <p:pic>
        <p:nvPicPr>
          <p:cNvPr id="15374" name="Picture 3">
            <a:extLst>
              <a:ext uri="{FF2B5EF4-FFF2-40B4-BE49-F238E27FC236}">
                <a16:creationId xmlns:a16="http://schemas.microsoft.com/office/drawing/2014/main" id="{DEF6DD95-117B-4319-8AD1-54AB8D6DF5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841500"/>
            <a:ext cx="1182687"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4">
            <a:extLst>
              <a:ext uri="{FF2B5EF4-FFF2-40B4-BE49-F238E27FC236}">
                <a16:creationId xmlns:a16="http://schemas.microsoft.com/office/drawing/2014/main" id="{0E984C3B-3FD2-43FE-8AA6-FBCCBDBC24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5300" y="2506663"/>
            <a:ext cx="15081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8">
            <a:extLst>
              <a:ext uri="{FF2B5EF4-FFF2-40B4-BE49-F238E27FC236}">
                <a16:creationId xmlns:a16="http://schemas.microsoft.com/office/drawing/2014/main" id="{F38755A7-AA54-4787-B624-49356AEFA5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468563"/>
            <a:ext cx="1533525"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a:extLst>
              <a:ext uri="{FF2B5EF4-FFF2-40B4-BE49-F238E27FC236}">
                <a16:creationId xmlns:a16="http://schemas.microsoft.com/office/drawing/2014/main" id="{069681FE-8AAC-435B-BD68-9906BFA4420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21926">
            <a:off x="501650" y="2371725"/>
            <a:ext cx="17399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7">
            <a:extLst>
              <a:ext uri="{FF2B5EF4-FFF2-40B4-BE49-F238E27FC236}">
                <a16:creationId xmlns:a16="http://schemas.microsoft.com/office/drawing/2014/main" id="{C1A156BD-13B8-4C62-A07E-FF51CECA91E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10175" y="2247900"/>
            <a:ext cx="1893888"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61111E-6 1.85185E-6 L -0.50035 -0.11065 " pathEditMode="relative" rAng="0" ptsTypes="AA">
                                      <p:cBhvr>
                                        <p:cTn id="6" dur="2000" fill="hold"/>
                                        <p:tgtEl>
                                          <p:spTgt spid="42"/>
                                        </p:tgtEl>
                                        <p:attrNameLst>
                                          <p:attrName>ppt_x</p:attrName>
                                          <p:attrName>ppt_y</p:attrName>
                                        </p:attrNameLst>
                                      </p:cBhvr>
                                      <p:rCtr x="-25017" y="-5532"/>
                                    </p:animMotion>
                                  </p:childTnLst>
                                </p:cTn>
                              </p:par>
                              <p:par>
                                <p:cTn id="7" presetID="42" presetClass="path" presetSubtype="0" accel="50000" decel="50000" fill="hold" grpId="0" nodeType="withEffect">
                                  <p:stCondLst>
                                    <p:cond delay="0"/>
                                  </p:stCondLst>
                                  <p:childTnLst>
                                    <p:animMotion origin="layout" path="M 3.88889E-6 1.85185E-6 L 0.16649 -0.11065 " pathEditMode="relative" rAng="0" ptsTypes="AA">
                                      <p:cBhvr>
                                        <p:cTn id="8" dur="2000" fill="hold"/>
                                        <p:tgtEl>
                                          <p:spTgt spid="41"/>
                                        </p:tgtEl>
                                        <p:attrNameLst>
                                          <p:attrName>ppt_x</p:attrName>
                                          <p:attrName>ppt_y</p:attrName>
                                        </p:attrNameLst>
                                      </p:cBhvr>
                                      <p:rCtr x="8316" y="-5532"/>
                                    </p:animMotion>
                                  </p:childTnLst>
                                </p:cTn>
                              </p:par>
                              <p:par>
                                <p:cTn id="9" presetID="42" presetClass="path" presetSubtype="0" accel="50000" decel="50000" fill="hold" grpId="0" nodeType="withEffect">
                                  <p:stCondLst>
                                    <p:cond delay="0"/>
                                  </p:stCondLst>
                                  <p:childTnLst>
                                    <p:animMotion origin="layout" path="M -2.22222E-6 1.85185E-6 L -0.3335 -0.11088 " pathEditMode="relative" rAng="0" ptsTypes="AA">
                                      <p:cBhvr>
                                        <p:cTn id="10" dur="2000" fill="hold"/>
                                        <p:tgtEl>
                                          <p:spTgt spid="40"/>
                                        </p:tgtEl>
                                        <p:attrNameLst>
                                          <p:attrName>ppt_x</p:attrName>
                                          <p:attrName>ppt_y</p:attrName>
                                        </p:attrNameLst>
                                      </p:cBhvr>
                                      <p:rCtr x="-16684" y="-5556"/>
                                    </p:animMotion>
                                  </p:childTnLst>
                                </p:cTn>
                              </p:par>
                              <p:par>
                                <p:cTn id="11" presetID="42" presetClass="path" presetSubtype="0" accel="50000" decel="50000" fill="hold" grpId="0" nodeType="withEffect">
                                  <p:stCondLst>
                                    <p:cond delay="0"/>
                                  </p:stCondLst>
                                  <p:childTnLst>
                                    <p:animMotion origin="layout" path="M -1.94444E-6 1.85185E-6 L 0.3316 -0.11088 " pathEditMode="relative" rAng="0" ptsTypes="AA">
                                      <p:cBhvr>
                                        <p:cTn id="12" dur="2000" fill="hold"/>
                                        <p:tgtEl>
                                          <p:spTgt spid="39"/>
                                        </p:tgtEl>
                                        <p:attrNameLst>
                                          <p:attrName>ppt_x</p:attrName>
                                          <p:attrName>ppt_y</p:attrName>
                                        </p:attrNameLst>
                                      </p:cBhvr>
                                      <p:rCtr x="16580" y="-5556"/>
                                    </p:animMotion>
                                  </p:childTnLst>
                                </p:cTn>
                              </p:par>
                              <p:par>
                                <p:cTn id="13" presetID="42" presetClass="path" presetSubtype="0" accel="50000" decel="50000" fill="hold" grpId="0" nodeType="withEffect">
                                  <p:stCondLst>
                                    <p:cond delay="0"/>
                                  </p:stCondLst>
                                  <p:childTnLst>
                                    <p:animMotion origin="layout" path="M -1.66667E-6 1.85185E-6 L 0.33247 -0.11065 " pathEditMode="relative" rAng="0" ptsTypes="AA">
                                      <p:cBhvr>
                                        <p:cTn id="14" dur="2000" fill="hold"/>
                                        <p:tgtEl>
                                          <p:spTgt spid="38"/>
                                        </p:tgtEl>
                                        <p:attrNameLst>
                                          <p:attrName>ppt_x</p:attrName>
                                          <p:attrName>ppt_y</p:attrName>
                                        </p:attrNameLst>
                                      </p:cBhvr>
                                      <p:rCtr x="16615" y="-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1C2FC1EE-AB1D-49CF-9081-F77272E2B673}"/>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B5AED02B-2A9F-4E71-86C5-2FC2D8F97BA5}"/>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244" name="Title 1">
            <a:extLst>
              <a:ext uri="{FF2B5EF4-FFF2-40B4-BE49-F238E27FC236}">
                <a16:creationId xmlns:a16="http://schemas.microsoft.com/office/drawing/2014/main" id="{0D3352E7-6068-4995-94BD-41BF8C0F3F1A}"/>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a:solidFill>
                  <a:schemeClr val="tx1"/>
                </a:solidFill>
                <a:latin typeface="Twinkl" pitchFamily="2" charset="0"/>
              </a:rPr>
              <a:t>Success Criteria</a:t>
            </a:r>
          </a:p>
        </p:txBody>
      </p:sp>
      <p:sp>
        <p:nvSpPr>
          <p:cNvPr id="10245" name="Title 1">
            <a:extLst>
              <a:ext uri="{FF2B5EF4-FFF2-40B4-BE49-F238E27FC236}">
                <a16:creationId xmlns:a16="http://schemas.microsoft.com/office/drawing/2014/main" id="{DA51B5B5-2F76-4A56-BF7A-0B59F66B0052}"/>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Aim</a:t>
            </a:r>
          </a:p>
        </p:txBody>
      </p:sp>
      <p:sp>
        <p:nvSpPr>
          <p:cNvPr id="10246" name="Content Placeholder 15">
            <a:extLst>
              <a:ext uri="{FF2B5EF4-FFF2-40B4-BE49-F238E27FC236}">
                <a16:creationId xmlns:a16="http://schemas.microsoft.com/office/drawing/2014/main" id="{0B90219B-CF9A-4B9C-A840-1B96721DD30B}"/>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I can identify and explain the three main functions of a skeleton.</a:t>
            </a:r>
          </a:p>
        </p:txBody>
      </p:sp>
      <p:sp>
        <p:nvSpPr>
          <p:cNvPr id="10247" name="Content Placeholder 15">
            <a:extLst>
              <a:ext uri="{FF2B5EF4-FFF2-40B4-BE49-F238E27FC236}">
                <a16:creationId xmlns:a16="http://schemas.microsoft.com/office/drawing/2014/main" id="{4C914528-C6CC-479F-A869-C62499195B60}"/>
              </a:ext>
            </a:extLst>
          </p:cNvPr>
          <p:cNvSpPr txBox="1">
            <a:spLocks/>
          </p:cNvSpPr>
          <p:nvPr/>
        </p:nvSpPr>
        <p:spPr bwMode="auto">
          <a:xfrm>
            <a:off x="628650" y="3467100"/>
            <a:ext cx="78867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r>
              <a:rPr lang="en-GB" altLang="en-US">
                <a:latin typeface="Twinkl" pitchFamily="2" charset="0"/>
              </a:rPr>
              <a:t>I can identify parts of the skeleton that protect the body.</a:t>
            </a:r>
          </a:p>
          <a:p>
            <a:pPr eaLnBrk="1" hangingPunct="1"/>
            <a:r>
              <a:rPr lang="en-GB" altLang="en-US">
                <a:latin typeface="Twinkl" pitchFamily="2" charset="0"/>
              </a:rPr>
              <a:t>I can identify parts of the skeleton that support the body and help it move.</a:t>
            </a:r>
          </a:p>
          <a:p>
            <a:pPr eaLnBrk="1" hangingPunct="1"/>
            <a:r>
              <a:rPr lang="en-GB" altLang="en-US">
                <a:latin typeface="Twinkl" pitchFamily="2" charset="0"/>
              </a:rPr>
              <a:t>I can explain how different parts of the skeleton work.</a:t>
            </a:r>
          </a:p>
          <a:p>
            <a:pPr eaLnBrk="1" hangingPunct="1"/>
            <a:endParaRPr lang="en-GB" altLang="en-US">
              <a:latin typeface="Twinkl"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D83B27AF-8741-4E72-A080-515D30B69DBA}"/>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Recap: </a:t>
            </a:r>
            <a:r>
              <a:rPr lang="en-GB" altLang="en-US" b="0" dirty="0">
                <a:latin typeface="Twinkl" pitchFamily="2" charset="0"/>
              </a:rPr>
              <a:t>Purpose of a Skeleton</a:t>
            </a:r>
          </a:p>
        </p:txBody>
      </p:sp>
      <p:pic>
        <p:nvPicPr>
          <p:cNvPr id="11267" name="Talking Partners">
            <a:extLst>
              <a:ext uri="{FF2B5EF4-FFF2-40B4-BE49-F238E27FC236}">
                <a16:creationId xmlns:a16="http://schemas.microsoft.com/office/drawing/2014/main" id="{9B7711BE-3C59-41FB-B596-703A1C3F09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extLst>
              <a:ext uri="{FF2B5EF4-FFF2-40B4-BE49-F238E27FC236}">
                <a16:creationId xmlns:a16="http://schemas.microsoft.com/office/drawing/2014/main" id="{9753BA3B-861C-4216-A5F3-FF220B86077B}"/>
              </a:ext>
            </a:extLst>
          </p:cNvPr>
          <p:cNvSpPr/>
          <p:nvPr/>
        </p:nvSpPr>
        <p:spPr>
          <a:xfrm>
            <a:off x="822325" y="1663700"/>
            <a:ext cx="3089275" cy="4391025"/>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10" name="Rounded Rectangle 9">
            <a:extLst>
              <a:ext uri="{FF2B5EF4-FFF2-40B4-BE49-F238E27FC236}">
                <a16:creationId xmlns:a16="http://schemas.microsoft.com/office/drawing/2014/main" id="{BFA3BCC6-1D14-4673-815C-1EFDE8D9951D}"/>
              </a:ext>
            </a:extLst>
          </p:cNvPr>
          <p:cNvSpPr/>
          <p:nvPr/>
        </p:nvSpPr>
        <p:spPr>
          <a:xfrm>
            <a:off x="4083050" y="1663700"/>
            <a:ext cx="4187825" cy="1350963"/>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Discuss the following questions with your adult:</a:t>
            </a:r>
          </a:p>
        </p:txBody>
      </p:sp>
      <p:pic>
        <p:nvPicPr>
          <p:cNvPr id="11270" name="Picture 3">
            <a:extLst>
              <a:ext uri="{FF2B5EF4-FFF2-40B4-BE49-F238E27FC236}">
                <a16:creationId xmlns:a16="http://schemas.microsoft.com/office/drawing/2014/main" id="{340E4E34-EFAC-4A96-A342-36DAB65985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6938" y="1487488"/>
            <a:ext cx="303847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id="{2A948E50-E0F6-4598-95E3-5F65BA6DB071}"/>
              </a:ext>
            </a:extLst>
          </p:cNvPr>
          <p:cNvSpPr/>
          <p:nvPr/>
        </p:nvSpPr>
        <p:spPr>
          <a:xfrm>
            <a:off x="4083050" y="3198813"/>
            <a:ext cx="2030413" cy="2855912"/>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r>
              <a:rPr lang="en-GB" dirty="0">
                <a:solidFill>
                  <a:schemeClr val="tx1"/>
                </a:solidFill>
                <a:latin typeface="Twinkl" pitchFamily="2" charset="0"/>
              </a:rPr>
              <a:t>Why do we </a:t>
            </a:r>
            <a:br>
              <a:rPr lang="en-GB" dirty="0">
                <a:solidFill>
                  <a:schemeClr val="tx1"/>
                </a:solidFill>
                <a:latin typeface="Twinkl" pitchFamily="2" charset="0"/>
              </a:rPr>
            </a:br>
            <a:r>
              <a:rPr lang="en-GB" dirty="0">
                <a:solidFill>
                  <a:schemeClr val="tx1"/>
                </a:solidFill>
                <a:latin typeface="Twinkl" pitchFamily="2" charset="0"/>
              </a:rPr>
              <a:t>have skeletons? </a:t>
            </a:r>
          </a:p>
        </p:txBody>
      </p:sp>
      <p:sp>
        <p:nvSpPr>
          <p:cNvPr id="27" name="Rounded Rectangle 26">
            <a:extLst>
              <a:ext uri="{FF2B5EF4-FFF2-40B4-BE49-F238E27FC236}">
                <a16:creationId xmlns:a16="http://schemas.microsoft.com/office/drawing/2014/main" id="{FB3E7450-0000-4936-847F-10B727D639F1}"/>
              </a:ext>
            </a:extLst>
          </p:cNvPr>
          <p:cNvSpPr/>
          <p:nvPr/>
        </p:nvSpPr>
        <p:spPr>
          <a:xfrm>
            <a:off x="6265863" y="3198813"/>
            <a:ext cx="2030412" cy="2855912"/>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endParaRPr lang="en-GB" dirty="0">
              <a:solidFill>
                <a:schemeClr val="tx1"/>
              </a:solidFill>
              <a:latin typeface="Twinkl" pitchFamily="2" charset="0"/>
            </a:endParaRPr>
          </a:p>
          <a:p>
            <a:pPr algn="ctr" eaLnBrk="1" fontAlgn="auto" hangingPunct="1">
              <a:spcBef>
                <a:spcPts val="0"/>
              </a:spcBef>
              <a:spcAft>
                <a:spcPts val="0"/>
              </a:spcAft>
              <a:defRPr/>
            </a:pPr>
            <a:r>
              <a:rPr lang="en-GB" dirty="0">
                <a:solidFill>
                  <a:schemeClr val="tx1"/>
                </a:solidFill>
                <a:latin typeface="Twinkl" pitchFamily="2" charset="0"/>
              </a:rPr>
              <a:t>What would happen if we </a:t>
            </a:r>
            <a:br>
              <a:rPr lang="en-GB" dirty="0">
                <a:solidFill>
                  <a:schemeClr val="tx1"/>
                </a:solidFill>
                <a:latin typeface="Twinkl" pitchFamily="2" charset="0"/>
              </a:rPr>
            </a:br>
            <a:r>
              <a:rPr lang="en-GB" dirty="0">
                <a:solidFill>
                  <a:schemeClr val="tx1"/>
                </a:solidFill>
                <a:latin typeface="Twinkl" pitchFamily="2" charset="0"/>
              </a:rPr>
              <a:t>did not have </a:t>
            </a:r>
            <a:br>
              <a:rPr lang="en-GB" dirty="0">
                <a:solidFill>
                  <a:schemeClr val="tx1"/>
                </a:solidFill>
                <a:latin typeface="Twinkl" pitchFamily="2" charset="0"/>
              </a:rPr>
            </a:br>
            <a:r>
              <a:rPr lang="en-GB" dirty="0">
                <a:solidFill>
                  <a:schemeClr val="tx1"/>
                </a:solidFill>
                <a:latin typeface="Twinkl" pitchFamily="2" charset="0"/>
              </a:rPr>
              <a:t>a skeleton?</a:t>
            </a:r>
          </a:p>
          <a:p>
            <a:pPr algn="ctr" eaLnBrk="1" fontAlgn="auto" hangingPunct="1">
              <a:spcBef>
                <a:spcPts val="0"/>
              </a:spcBef>
              <a:spcAft>
                <a:spcPts val="0"/>
              </a:spcAft>
              <a:defRPr/>
            </a:pPr>
            <a:r>
              <a:rPr lang="en-GB" u="sng" dirty="0">
                <a:solidFill>
                  <a:schemeClr val="tx1"/>
                </a:solidFill>
                <a:latin typeface="Twinkl" pitchFamily="2" charset="0"/>
              </a:rPr>
              <a:t>(Draw what we would look like)</a:t>
            </a:r>
          </a:p>
        </p:txBody>
      </p:sp>
      <p:sp>
        <p:nvSpPr>
          <p:cNvPr id="29" name="Oval 28">
            <a:extLst>
              <a:ext uri="{FF2B5EF4-FFF2-40B4-BE49-F238E27FC236}">
                <a16:creationId xmlns:a16="http://schemas.microsoft.com/office/drawing/2014/main" id="{024FB7D0-5AF5-4AC2-9AC9-C2D611DB7DEC}"/>
              </a:ext>
            </a:extLst>
          </p:cNvPr>
          <p:cNvSpPr/>
          <p:nvPr/>
        </p:nvSpPr>
        <p:spPr>
          <a:xfrm>
            <a:off x="4705350" y="3382963"/>
            <a:ext cx="742950" cy="7429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t>   </a:t>
            </a:r>
          </a:p>
        </p:txBody>
      </p:sp>
      <p:sp>
        <p:nvSpPr>
          <p:cNvPr id="30" name="Oval 29">
            <a:extLst>
              <a:ext uri="{FF2B5EF4-FFF2-40B4-BE49-F238E27FC236}">
                <a16:creationId xmlns:a16="http://schemas.microsoft.com/office/drawing/2014/main" id="{BE74A77C-5785-4FF3-BC0B-058625EC6B6B}"/>
              </a:ext>
            </a:extLst>
          </p:cNvPr>
          <p:cNvSpPr/>
          <p:nvPr/>
        </p:nvSpPr>
        <p:spPr>
          <a:xfrm>
            <a:off x="6908800" y="3382963"/>
            <a:ext cx="744538" cy="74295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t>   </a:t>
            </a:r>
          </a:p>
        </p:txBody>
      </p:sp>
      <p:sp>
        <p:nvSpPr>
          <p:cNvPr id="5" name="TextBox 4">
            <a:extLst>
              <a:ext uri="{FF2B5EF4-FFF2-40B4-BE49-F238E27FC236}">
                <a16:creationId xmlns:a16="http://schemas.microsoft.com/office/drawing/2014/main" id="{C132B965-D364-4229-88F1-8F12BA9F59D6}"/>
              </a:ext>
            </a:extLst>
          </p:cNvPr>
          <p:cNvSpPr txBox="1"/>
          <p:nvPr/>
        </p:nvSpPr>
        <p:spPr>
          <a:xfrm>
            <a:off x="4758189" y="3560996"/>
            <a:ext cx="619125" cy="400050"/>
          </a:xfrm>
          <a:prstGeom prst="rect">
            <a:avLst/>
          </a:prstGeom>
          <a:noFill/>
        </p:spPr>
        <p:txBody>
          <a:bodyPr>
            <a:spAutoFit/>
          </a:bodyPr>
          <a:lstStyle/>
          <a:p>
            <a:pPr algn="ctr" eaLnBrk="1" fontAlgn="auto" hangingPunct="1">
              <a:spcBef>
                <a:spcPts val="0"/>
              </a:spcBef>
              <a:spcAft>
                <a:spcPts val="0"/>
              </a:spcAft>
              <a:defRPr/>
            </a:pPr>
            <a:r>
              <a:rPr lang="en-GB" sz="2000" b="1" dirty="0">
                <a:latin typeface="Twinkl" pitchFamily="2" charset="0"/>
              </a:rPr>
              <a:t>1</a:t>
            </a:r>
          </a:p>
        </p:txBody>
      </p:sp>
      <p:sp>
        <p:nvSpPr>
          <p:cNvPr id="28" name="TextBox 27">
            <a:extLst>
              <a:ext uri="{FF2B5EF4-FFF2-40B4-BE49-F238E27FC236}">
                <a16:creationId xmlns:a16="http://schemas.microsoft.com/office/drawing/2014/main" id="{438C8E27-EF91-483E-9765-5D12E0206A8A}"/>
              </a:ext>
            </a:extLst>
          </p:cNvPr>
          <p:cNvSpPr txBox="1"/>
          <p:nvPr/>
        </p:nvSpPr>
        <p:spPr>
          <a:xfrm>
            <a:off x="6970713" y="3553058"/>
            <a:ext cx="619125" cy="400050"/>
          </a:xfrm>
          <a:prstGeom prst="rect">
            <a:avLst/>
          </a:prstGeom>
          <a:noFill/>
        </p:spPr>
        <p:txBody>
          <a:bodyPr>
            <a:spAutoFit/>
          </a:bodyPr>
          <a:lstStyle/>
          <a:p>
            <a:pPr algn="ctr" eaLnBrk="1" fontAlgn="auto" hangingPunct="1">
              <a:spcBef>
                <a:spcPts val="0"/>
              </a:spcBef>
              <a:spcAft>
                <a:spcPts val="0"/>
              </a:spcAft>
              <a:defRPr/>
            </a:pPr>
            <a:r>
              <a:rPr lang="en-GB" sz="2000" b="1" dirty="0">
                <a:latin typeface="Twinkl" pitchFamily="2" charset="0"/>
              </a:rPr>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6D83-DE60-4987-A532-AC4829F6E488}"/>
              </a:ext>
            </a:extLst>
          </p:cNvPr>
          <p:cNvSpPr>
            <a:spLocks noGrp="1"/>
          </p:cNvSpPr>
          <p:nvPr>
            <p:ph type="title"/>
          </p:nvPr>
        </p:nvSpPr>
        <p:spPr/>
        <p:txBody>
          <a:bodyPr/>
          <a:lstStyle/>
          <a:p>
            <a:r>
              <a:rPr lang="en-GB" dirty="0"/>
              <a:t>Functions of the Skeleton</a:t>
            </a:r>
          </a:p>
        </p:txBody>
      </p:sp>
      <p:sp>
        <p:nvSpPr>
          <p:cNvPr id="3" name="Content Placeholder 2">
            <a:extLst>
              <a:ext uri="{FF2B5EF4-FFF2-40B4-BE49-F238E27FC236}">
                <a16:creationId xmlns:a16="http://schemas.microsoft.com/office/drawing/2014/main" id="{15E919A2-115B-46EC-B6E2-787A12AAF589}"/>
              </a:ext>
            </a:extLst>
          </p:cNvPr>
          <p:cNvSpPr>
            <a:spLocks noGrp="1"/>
          </p:cNvSpPr>
          <p:nvPr>
            <p:ph idx="1"/>
          </p:nvPr>
        </p:nvSpPr>
        <p:spPr/>
        <p:txBody>
          <a:bodyPr/>
          <a:lstStyle/>
          <a:p>
            <a:r>
              <a:rPr lang="en-GB" dirty="0"/>
              <a:t>There are a few different functions of the skeleton. </a:t>
            </a:r>
          </a:p>
          <a:p>
            <a:pPr marL="0" indent="0">
              <a:buNone/>
            </a:pPr>
            <a:endParaRPr lang="en-GB" dirty="0"/>
          </a:p>
        </p:txBody>
      </p:sp>
      <p:sp>
        <p:nvSpPr>
          <p:cNvPr id="4" name="Rectangle: Rounded Corners 3">
            <a:extLst>
              <a:ext uri="{FF2B5EF4-FFF2-40B4-BE49-F238E27FC236}">
                <a16:creationId xmlns:a16="http://schemas.microsoft.com/office/drawing/2014/main" id="{1AB0E5FA-1EA0-4D6E-9D30-22FBEC6D4DEE}"/>
              </a:ext>
            </a:extLst>
          </p:cNvPr>
          <p:cNvSpPr/>
          <p:nvPr/>
        </p:nvSpPr>
        <p:spPr>
          <a:xfrm>
            <a:off x="3072809" y="3003697"/>
            <a:ext cx="2732568" cy="2955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GB" sz="3600" dirty="0"/>
              <a:t>Protection</a:t>
            </a:r>
          </a:p>
          <a:p>
            <a:pPr marL="342900" indent="-342900">
              <a:buAutoNum type="arabicPeriod"/>
            </a:pPr>
            <a:r>
              <a:rPr lang="en-GB" sz="3600" dirty="0"/>
              <a:t>Movement</a:t>
            </a:r>
          </a:p>
          <a:p>
            <a:pPr marL="342900" indent="-342900">
              <a:buAutoNum type="arabicPeriod"/>
            </a:pPr>
            <a:r>
              <a:rPr lang="en-GB" sz="3600" dirty="0"/>
              <a:t>Support </a:t>
            </a:r>
          </a:p>
          <a:p>
            <a:pPr marL="342900" indent="-342900">
              <a:buAutoNum type="arabicPeriod"/>
            </a:pPr>
            <a:r>
              <a:rPr lang="en-GB" sz="3600" dirty="0"/>
              <a:t>Joints </a:t>
            </a:r>
          </a:p>
          <a:p>
            <a:pPr marL="342900" indent="-342900">
              <a:buAutoNum type="arabicPeriod"/>
            </a:pPr>
            <a:endParaRPr lang="en-GB" dirty="0"/>
          </a:p>
        </p:txBody>
      </p:sp>
    </p:spTree>
    <p:extLst>
      <p:ext uri="{BB962C8B-B14F-4D97-AF65-F5344CB8AC3E}">
        <p14:creationId xmlns:p14="http://schemas.microsoft.com/office/powerpoint/2010/main" val="137918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5A6DC10-7E94-4ADB-8C2E-B1B740853BE5}"/>
              </a:ext>
            </a:extLst>
          </p:cNvPr>
          <p:cNvSpPr/>
          <p:nvPr/>
        </p:nvSpPr>
        <p:spPr>
          <a:xfrm>
            <a:off x="849538" y="1541464"/>
            <a:ext cx="7444923" cy="4551362"/>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720000" anchor="ctr"/>
          <a:lstStyle/>
          <a:p>
            <a:pPr algn="ctr" eaLnBrk="1" fontAlgn="auto" hangingPunct="1">
              <a:spcBef>
                <a:spcPts val="0"/>
              </a:spcBef>
              <a:spcAft>
                <a:spcPts val="0"/>
              </a:spcAft>
              <a:defRPr/>
            </a:pPr>
            <a:endParaRPr lang="en-GB" sz="2400" dirty="0">
              <a:solidFill>
                <a:schemeClr val="tx1"/>
              </a:solidFill>
              <a:latin typeface="+mj-lt"/>
            </a:endParaRPr>
          </a:p>
          <a:p>
            <a:pPr eaLnBrk="1" fontAlgn="auto" hangingPunct="1">
              <a:spcBef>
                <a:spcPts val="0"/>
              </a:spcBef>
              <a:spcAft>
                <a:spcPts val="0"/>
              </a:spcAft>
              <a:defRPr/>
            </a:pPr>
            <a:endParaRPr lang="en-GB" sz="2400" dirty="0">
              <a:solidFill>
                <a:schemeClr val="tx1"/>
              </a:solidFill>
              <a:latin typeface="+mj-lt"/>
            </a:endParaRPr>
          </a:p>
        </p:txBody>
      </p:sp>
      <p:sp>
        <p:nvSpPr>
          <p:cNvPr id="13316" name="Title 5">
            <a:extLst>
              <a:ext uri="{FF2B5EF4-FFF2-40B4-BE49-F238E27FC236}">
                <a16:creationId xmlns:a16="http://schemas.microsoft.com/office/drawing/2014/main" id="{2B2846B0-93AB-4376-B4EF-6903C8C42B36}"/>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Protection</a:t>
            </a:r>
          </a:p>
        </p:txBody>
      </p:sp>
      <p:pic>
        <p:nvPicPr>
          <p:cNvPr id="13317" name="Individual Work">
            <a:extLst>
              <a:ext uri="{FF2B5EF4-FFF2-40B4-BE49-F238E27FC236}">
                <a16:creationId xmlns:a16="http://schemas.microsoft.com/office/drawing/2014/main" id="{C784D2E2-29DC-4B83-961B-2162E370B0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a:extLst>
              <a:ext uri="{FF2B5EF4-FFF2-40B4-BE49-F238E27FC236}">
                <a16:creationId xmlns:a16="http://schemas.microsoft.com/office/drawing/2014/main" id="{FD654916-AC1F-4B3D-BD86-BCFCFD7572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0644" y="2184991"/>
            <a:ext cx="2511248" cy="392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9CAD487-1198-4BE8-BA9B-FC0C0324974E}"/>
              </a:ext>
            </a:extLst>
          </p:cNvPr>
          <p:cNvPicPr>
            <a:picLocks noChangeAspect="1"/>
          </p:cNvPicPr>
          <p:nvPr/>
        </p:nvPicPr>
        <p:blipFill rotWithShape="1">
          <a:blip r:embed="rId5">
            <a:extLst>
              <a:ext uri="{28A0092B-C50C-407E-A947-70E740481C1C}">
                <a14:useLocalDpi xmlns:a14="http://schemas.microsoft.com/office/drawing/2010/main" val="0"/>
              </a:ext>
            </a:extLst>
          </a:blip>
          <a:srcRect t="3" b="-7"/>
          <a:stretch/>
        </p:blipFill>
        <p:spPr>
          <a:xfrm>
            <a:off x="1095618" y="1810550"/>
            <a:ext cx="1422292" cy="2011854"/>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9C902664-A5AC-4EC9-88AD-FE280566AAEC}"/>
              </a:ext>
            </a:extLst>
          </p:cNvPr>
          <p:cNvPicPr>
            <a:picLocks noChangeAspect="1"/>
          </p:cNvPicPr>
          <p:nvPr/>
        </p:nvPicPr>
        <p:blipFill rotWithShape="1">
          <a:blip r:embed="rId6">
            <a:extLst>
              <a:ext uri="{28A0092B-C50C-407E-A947-70E740481C1C}">
                <a14:useLocalDpi xmlns:a14="http://schemas.microsoft.com/office/drawing/2010/main" val="0"/>
              </a:ext>
            </a:extLst>
          </a:blip>
          <a:srcRect t="1" b="1"/>
          <a:stretch/>
        </p:blipFill>
        <p:spPr>
          <a:xfrm>
            <a:off x="1947061" y="1810551"/>
            <a:ext cx="1422292" cy="2011854"/>
          </a:xfrm>
          <a:prstGeom prst="rect">
            <a:avLst/>
          </a:prstGeom>
          <a:effectLst>
            <a:outerShdw blurRad="63500" sx="102000" sy="102000" algn="ctr" rotWithShape="0">
              <a:prstClr val="black">
                <a:alpha val="40000"/>
              </a:prstClr>
            </a:outerShdw>
          </a:effectLst>
        </p:spPr>
      </p:pic>
      <p:pic>
        <p:nvPicPr>
          <p:cNvPr id="9" name="Picture 8" descr="A close up of a device&#10;&#10;Description automatically generated">
            <a:extLst>
              <a:ext uri="{FF2B5EF4-FFF2-40B4-BE49-F238E27FC236}">
                <a16:creationId xmlns:a16="http://schemas.microsoft.com/office/drawing/2014/main" id="{7A171F89-C198-464B-9635-AE693FB1B22A}"/>
              </a:ext>
            </a:extLst>
          </p:cNvPr>
          <p:cNvPicPr>
            <a:picLocks noChangeAspect="1"/>
          </p:cNvPicPr>
          <p:nvPr/>
        </p:nvPicPr>
        <p:blipFill rotWithShape="1">
          <a:blip r:embed="rId7">
            <a:extLst>
              <a:ext uri="{28A0092B-C50C-407E-A947-70E740481C1C}">
                <a14:useLocalDpi xmlns:a14="http://schemas.microsoft.com/office/drawing/2010/main" val="0"/>
              </a:ext>
            </a:extLst>
          </a:blip>
          <a:srcRect t="4" b="4"/>
          <a:stretch/>
        </p:blipFill>
        <p:spPr>
          <a:xfrm>
            <a:off x="2929119" y="1810550"/>
            <a:ext cx="1422292" cy="2011855"/>
          </a:xfrm>
          <a:prstGeom prst="rect">
            <a:avLst/>
          </a:prstGeom>
          <a:effectLst>
            <a:outerShdw blurRad="63500" sx="102000" sy="102000" algn="ctr" rotWithShape="0">
              <a:prstClr val="black">
                <a:alpha val="40000"/>
              </a:prstClr>
            </a:outerShdw>
          </a:effectLst>
        </p:spPr>
      </p:pic>
      <p:grpSp>
        <p:nvGrpSpPr>
          <p:cNvPr id="16" name="Group 15">
            <a:extLst>
              <a:ext uri="{FF2B5EF4-FFF2-40B4-BE49-F238E27FC236}">
                <a16:creationId xmlns:a16="http://schemas.microsoft.com/office/drawing/2014/main" id="{D64E7FC0-B713-4DF6-BD25-8B4BDDD01FF6}"/>
              </a:ext>
            </a:extLst>
          </p:cNvPr>
          <p:cNvGrpSpPr/>
          <p:nvPr/>
        </p:nvGrpSpPr>
        <p:grpSpPr>
          <a:xfrm>
            <a:off x="3640265" y="4266814"/>
            <a:ext cx="3124657" cy="1673578"/>
            <a:chOff x="3640265" y="4266814"/>
            <a:chExt cx="3124657" cy="1673578"/>
          </a:xfrm>
        </p:grpSpPr>
        <p:sp>
          <p:nvSpPr>
            <p:cNvPr id="2" name="Rectangle: Rounded Corners 1">
              <a:extLst>
                <a:ext uri="{FF2B5EF4-FFF2-40B4-BE49-F238E27FC236}">
                  <a16:creationId xmlns:a16="http://schemas.microsoft.com/office/drawing/2014/main" id="{28B4024A-D58B-4A3A-8672-43E4DA677621}"/>
                </a:ext>
              </a:extLst>
            </p:cNvPr>
            <p:cNvSpPr/>
            <p:nvPr/>
          </p:nvSpPr>
          <p:spPr>
            <a:xfrm>
              <a:off x="3640265" y="4266814"/>
              <a:ext cx="2658140" cy="167357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00FFFF"/>
                </a:highlight>
              </a:endParaRPr>
            </a:p>
          </p:txBody>
        </p:sp>
        <p:pic>
          <p:nvPicPr>
            <p:cNvPr id="10" name="Picture 9" descr="A close up of a device&#10;&#10;Description automatically generated">
              <a:extLst>
                <a:ext uri="{FF2B5EF4-FFF2-40B4-BE49-F238E27FC236}">
                  <a16:creationId xmlns:a16="http://schemas.microsoft.com/office/drawing/2014/main" id="{C21B6B49-945B-4D0E-B648-5DCB7E72ED1D}"/>
                </a:ext>
              </a:extLst>
            </p:cNvPr>
            <p:cNvPicPr>
              <a:picLocks noChangeAspect="1"/>
            </p:cNvPicPr>
            <p:nvPr/>
          </p:nvPicPr>
          <p:blipFill rotWithShape="1">
            <a:blip r:embed="rId8">
              <a:extLst>
                <a:ext uri="{28A0092B-C50C-407E-A947-70E740481C1C}">
                  <a14:useLocalDpi xmlns:a14="http://schemas.microsoft.com/office/drawing/2010/main" val="0"/>
                </a:ext>
              </a:extLst>
            </a:blip>
            <a:srcRect r="88776" b="88788"/>
            <a:stretch/>
          </p:blipFill>
          <p:spPr>
            <a:xfrm>
              <a:off x="4224657" y="4352291"/>
              <a:ext cx="299936" cy="423838"/>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F287F76A-72B7-41C3-AEB4-A77820F2BDAA}"/>
                </a:ext>
              </a:extLst>
            </p:cNvPr>
            <p:cNvPicPr>
              <a:picLocks noChangeAspect="1"/>
            </p:cNvPicPr>
            <p:nvPr/>
          </p:nvPicPr>
          <p:blipFill rotWithShape="1">
            <a:blip r:embed="rId9">
              <a:extLst>
                <a:ext uri="{28A0092B-C50C-407E-A947-70E740481C1C}">
                  <a14:useLocalDpi xmlns:a14="http://schemas.microsoft.com/office/drawing/2010/main" val="0"/>
                </a:ext>
              </a:extLst>
            </a:blip>
            <a:srcRect r="89252" b="89316"/>
            <a:stretch/>
          </p:blipFill>
          <p:spPr>
            <a:xfrm>
              <a:off x="4224657" y="4838043"/>
              <a:ext cx="299936" cy="421746"/>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0346BD83-C134-4473-9B4F-55283591E017}"/>
                </a:ext>
              </a:extLst>
            </p:cNvPr>
            <p:cNvPicPr>
              <a:picLocks noChangeAspect="1"/>
            </p:cNvPicPr>
            <p:nvPr/>
          </p:nvPicPr>
          <p:blipFill rotWithShape="1">
            <a:blip r:embed="rId10">
              <a:extLst>
                <a:ext uri="{28A0092B-C50C-407E-A947-70E740481C1C}">
                  <a14:useLocalDpi xmlns:a14="http://schemas.microsoft.com/office/drawing/2010/main" val="0"/>
                </a:ext>
              </a:extLst>
            </a:blip>
            <a:srcRect r="89193" b="89051"/>
            <a:stretch/>
          </p:blipFill>
          <p:spPr>
            <a:xfrm>
              <a:off x="4224657" y="5318517"/>
              <a:ext cx="300776" cy="431022"/>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A23CDC3E-EEEE-4CC5-B4C1-62ED319CECEB}"/>
                </a:ext>
              </a:extLst>
            </p:cNvPr>
            <p:cNvSpPr txBox="1"/>
            <p:nvPr/>
          </p:nvSpPr>
          <p:spPr>
            <a:xfrm>
              <a:off x="4930806" y="4810970"/>
              <a:ext cx="1834116" cy="369332"/>
            </a:xfrm>
            <a:prstGeom prst="rect">
              <a:avLst/>
            </a:prstGeom>
            <a:noFill/>
          </p:spPr>
          <p:txBody>
            <a:bodyPr wrap="square" rtlCol="0">
              <a:spAutoFit/>
            </a:bodyPr>
            <a:lstStyle/>
            <a:p>
              <a:r>
                <a:rPr lang="en-GB" dirty="0"/>
                <a:t>- </a:t>
              </a:r>
              <a:r>
                <a:rPr lang="en-GB" dirty="0">
                  <a:highlight>
                    <a:srgbClr val="FF0000"/>
                  </a:highlight>
                </a:rPr>
                <a:t>Red</a:t>
              </a:r>
            </a:p>
          </p:txBody>
        </p:sp>
        <p:sp>
          <p:nvSpPr>
            <p:cNvPr id="14" name="TextBox 13">
              <a:extLst>
                <a:ext uri="{FF2B5EF4-FFF2-40B4-BE49-F238E27FC236}">
                  <a16:creationId xmlns:a16="http://schemas.microsoft.com/office/drawing/2014/main" id="{497D26FD-D26C-4045-964E-D26ABBCD7252}"/>
                </a:ext>
              </a:extLst>
            </p:cNvPr>
            <p:cNvSpPr txBox="1"/>
            <p:nvPr/>
          </p:nvSpPr>
          <p:spPr>
            <a:xfrm>
              <a:off x="4874684" y="4343050"/>
              <a:ext cx="1834116" cy="369332"/>
            </a:xfrm>
            <a:prstGeom prst="rect">
              <a:avLst/>
            </a:prstGeom>
            <a:noFill/>
          </p:spPr>
          <p:txBody>
            <a:bodyPr wrap="square" rtlCol="0">
              <a:spAutoFit/>
            </a:bodyPr>
            <a:lstStyle/>
            <a:p>
              <a:r>
                <a:rPr lang="en-GB" dirty="0"/>
                <a:t>- </a:t>
              </a:r>
              <a:r>
                <a:rPr lang="en-GB" dirty="0">
                  <a:highlight>
                    <a:srgbClr val="00FF00"/>
                  </a:highlight>
                </a:rPr>
                <a:t>Green</a:t>
              </a:r>
            </a:p>
          </p:txBody>
        </p:sp>
        <p:sp>
          <p:nvSpPr>
            <p:cNvPr id="15" name="TextBox 14">
              <a:extLst>
                <a:ext uri="{FF2B5EF4-FFF2-40B4-BE49-F238E27FC236}">
                  <a16:creationId xmlns:a16="http://schemas.microsoft.com/office/drawing/2014/main" id="{254D1899-CC31-46D7-AC5C-7433DCBF9BFD}"/>
                </a:ext>
              </a:extLst>
            </p:cNvPr>
            <p:cNvSpPr txBox="1"/>
            <p:nvPr/>
          </p:nvSpPr>
          <p:spPr>
            <a:xfrm>
              <a:off x="4930806" y="5278890"/>
              <a:ext cx="1834116" cy="369332"/>
            </a:xfrm>
            <a:prstGeom prst="rect">
              <a:avLst/>
            </a:prstGeom>
            <a:noFill/>
          </p:spPr>
          <p:txBody>
            <a:bodyPr wrap="square" rtlCol="0">
              <a:spAutoFit/>
            </a:bodyPr>
            <a:lstStyle/>
            <a:p>
              <a:r>
                <a:rPr lang="en-GB" dirty="0"/>
                <a:t>- </a:t>
              </a:r>
              <a:r>
                <a:rPr lang="en-GB" dirty="0">
                  <a:highlight>
                    <a:srgbClr val="00FFFF"/>
                  </a:highlight>
                </a:rPr>
                <a:t>Blue</a:t>
              </a:r>
            </a:p>
          </p:txBody>
        </p:sp>
      </p:grpSp>
      <p:sp>
        <p:nvSpPr>
          <p:cNvPr id="6" name="Thought Bubble: Cloud 5">
            <a:extLst>
              <a:ext uri="{FF2B5EF4-FFF2-40B4-BE49-F238E27FC236}">
                <a16:creationId xmlns:a16="http://schemas.microsoft.com/office/drawing/2014/main" id="{25F19251-2883-4E7F-B1D6-6915FBC2B8C0}"/>
              </a:ext>
            </a:extLst>
          </p:cNvPr>
          <p:cNvSpPr/>
          <p:nvPr/>
        </p:nvSpPr>
        <p:spPr>
          <a:xfrm>
            <a:off x="4480937" y="1227342"/>
            <a:ext cx="2621612" cy="2201658"/>
          </a:xfrm>
          <a:prstGeom prst="cloudCallout">
            <a:avLst>
              <a:gd name="adj1" fmla="val -75112"/>
              <a:gd name="adj2" fmla="val -4911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98F95AE-6655-4170-A277-3B8E9B9DC9DD}"/>
              </a:ext>
            </a:extLst>
          </p:cNvPr>
          <p:cNvSpPr txBox="1"/>
          <p:nvPr/>
        </p:nvSpPr>
        <p:spPr>
          <a:xfrm>
            <a:off x="4950526" y="1479550"/>
            <a:ext cx="1682433" cy="1754326"/>
          </a:xfrm>
          <a:prstGeom prst="rect">
            <a:avLst/>
          </a:prstGeom>
          <a:noFill/>
        </p:spPr>
        <p:txBody>
          <a:bodyPr wrap="square" rtlCol="0">
            <a:spAutoFit/>
          </a:bodyPr>
          <a:lstStyle/>
          <a:p>
            <a:r>
              <a:rPr lang="en-GB" dirty="0"/>
              <a:t>Parts of the skeleton provide  protection to our internal organs. (E.g. the Heart) </a:t>
            </a:r>
          </a:p>
        </p:txBody>
      </p:sp>
      <p:sp>
        <p:nvSpPr>
          <p:cNvPr id="13" name="TextBox 12">
            <a:extLst>
              <a:ext uri="{FF2B5EF4-FFF2-40B4-BE49-F238E27FC236}">
                <a16:creationId xmlns:a16="http://schemas.microsoft.com/office/drawing/2014/main" id="{172DCC14-495C-4B4F-86BD-A7A745431468}"/>
              </a:ext>
            </a:extLst>
          </p:cNvPr>
          <p:cNvSpPr txBox="1"/>
          <p:nvPr/>
        </p:nvSpPr>
        <p:spPr>
          <a:xfrm>
            <a:off x="840110" y="4147243"/>
            <a:ext cx="2658139" cy="1602296"/>
          </a:xfrm>
          <a:prstGeom prst="rect">
            <a:avLst/>
          </a:prstGeom>
          <a:noFill/>
        </p:spPr>
        <p:txBody>
          <a:bodyPr wrap="square" rtlCol="0">
            <a:spAutoFit/>
          </a:bodyPr>
          <a:lstStyle/>
          <a:p>
            <a:r>
              <a:rPr lang="en-GB" sz="1600" u="sng" dirty="0"/>
              <a:t>Find your sheet on the Science Word Document. </a:t>
            </a:r>
          </a:p>
          <a:p>
            <a:pPr marL="228600" indent="-228600">
              <a:buAutoNum type="arabicPeriod"/>
            </a:pPr>
            <a:r>
              <a:rPr lang="en-GB" sz="1600" dirty="0"/>
              <a:t>Choose your colour that you would like to work on. </a:t>
            </a:r>
          </a:p>
          <a:p>
            <a:pPr marL="228600" indent="-228600">
              <a:buAutoNum type="arabicPeriod"/>
            </a:pPr>
            <a:r>
              <a:rPr lang="en-GB" sz="1600" dirty="0"/>
              <a:t>Have a go at answering </a:t>
            </a:r>
            <a:r>
              <a:rPr lang="en-GB" sz="1600" b="1" u="sng" dirty="0">
                <a:solidFill>
                  <a:srgbClr val="FF0000"/>
                </a:solidFill>
              </a:rPr>
              <a:t>Task 1.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a:extLst>
              <a:ext uri="{FF2B5EF4-FFF2-40B4-BE49-F238E27FC236}">
                <a16:creationId xmlns:a16="http://schemas.microsoft.com/office/drawing/2014/main" id="{6F5D2619-A10A-4155-8198-EB1F2455775E}"/>
              </a:ext>
            </a:extLst>
          </p:cNvPr>
          <p:cNvSpPr>
            <a:spLocks noGrp="1"/>
          </p:cNvSpPr>
          <p:nvPr>
            <p:ph type="title"/>
          </p:nvPr>
        </p:nvSpPr>
        <p:spPr>
          <a:xfrm>
            <a:off x="484188" y="677863"/>
            <a:ext cx="8220075" cy="631825"/>
          </a:xfrm>
        </p:spPr>
        <p:txBody>
          <a:bodyPr>
            <a:noAutofit/>
          </a:bodyPr>
          <a:lstStyle/>
          <a:p>
            <a:pPr algn="ctr" eaLnBrk="1" hangingPunct="1">
              <a:defRPr/>
            </a:pPr>
            <a:r>
              <a:rPr lang="en-GB" altLang="en-US" sz="3600" dirty="0">
                <a:latin typeface="Twinkl" pitchFamily="2" charset="0"/>
              </a:rPr>
              <a:t>Support</a:t>
            </a:r>
          </a:p>
        </p:txBody>
      </p:sp>
      <p:sp>
        <p:nvSpPr>
          <p:cNvPr id="7" name="Rounded Rectangle 6">
            <a:extLst>
              <a:ext uri="{FF2B5EF4-FFF2-40B4-BE49-F238E27FC236}">
                <a16:creationId xmlns:a16="http://schemas.microsoft.com/office/drawing/2014/main" id="{30C03BDC-DA89-4F36-ACFA-14673F204C28}"/>
              </a:ext>
            </a:extLst>
          </p:cNvPr>
          <p:cNvSpPr/>
          <p:nvPr/>
        </p:nvSpPr>
        <p:spPr>
          <a:xfrm>
            <a:off x="822325" y="1663700"/>
            <a:ext cx="3089275" cy="4391025"/>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sp>
        <p:nvSpPr>
          <p:cNvPr id="10" name="Rounded Rectangle 9">
            <a:extLst>
              <a:ext uri="{FF2B5EF4-FFF2-40B4-BE49-F238E27FC236}">
                <a16:creationId xmlns:a16="http://schemas.microsoft.com/office/drawing/2014/main" id="{4F5305F7-59DF-4DA8-B7D8-58B0070493B8}"/>
              </a:ext>
            </a:extLst>
          </p:cNvPr>
          <p:cNvSpPr/>
          <p:nvPr/>
        </p:nvSpPr>
        <p:spPr>
          <a:xfrm>
            <a:off x="4083050" y="1663700"/>
            <a:ext cx="4187825" cy="881063"/>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latin typeface="Twinkl" pitchFamily="2" charset="0"/>
              </a:rPr>
              <a:t>One of the functions of a skeleton is to support your body.</a:t>
            </a:r>
          </a:p>
        </p:txBody>
      </p:sp>
      <p:grpSp>
        <p:nvGrpSpPr>
          <p:cNvPr id="17413" name="Group 1">
            <a:extLst>
              <a:ext uri="{FF2B5EF4-FFF2-40B4-BE49-F238E27FC236}">
                <a16:creationId xmlns:a16="http://schemas.microsoft.com/office/drawing/2014/main" id="{9E0A4D32-D4E5-4AD0-B12F-8FFA69E7325E}"/>
              </a:ext>
            </a:extLst>
          </p:cNvPr>
          <p:cNvGrpSpPr>
            <a:grpSpLocks/>
          </p:cNvGrpSpPr>
          <p:nvPr/>
        </p:nvGrpSpPr>
        <p:grpSpPr bwMode="auto">
          <a:xfrm>
            <a:off x="4083050" y="2730500"/>
            <a:ext cx="4213225" cy="1514475"/>
            <a:chOff x="4082314" y="2729751"/>
            <a:chExt cx="4213962" cy="2855928"/>
          </a:xfrm>
        </p:grpSpPr>
        <p:sp>
          <p:nvSpPr>
            <p:cNvPr id="15" name="Rounded Rectangle 14">
              <a:extLst>
                <a:ext uri="{FF2B5EF4-FFF2-40B4-BE49-F238E27FC236}">
                  <a16:creationId xmlns:a16="http://schemas.microsoft.com/office/drawing/2014/main" id="{8D0DEAAC-AF46-4E4F-82F6-CC5416810D01}"/>
                </a:ext>
              </a:extLst>
            </p:cNvPr>
            <p:cNvSpPr/>
            <p:nvPr/>
          </p:nvSpPr>
          <p:spPr>
            <a:xfrm>
              <a:off x="4082314" y="2729751"/>
              <a:ext cx="2030768" cy="2855928"/>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latin typeface="Twinkl" pitchFamily="2" charset="0"/>
                </a:rPr>
                <a:t>What would happen if you had no bones in your body? </a:t>
              </a:r>
            </a:p>
          </p:txBody>
        </p:sp>
        <p:sp>
          <p:nvSpPr>
            <p:cNvPr id="27" name="Rounded Rectangle 26">
              <a:extLst>
                <a:ext uri="{FF2B5EF4-FFF2-40B4-BE49-F238E27FC236}">
                  <a16:creationId xmlns:a16="http://schemas.microsoft.com/office/drawing/2014/main" id="{5A570C88-C1E5-493C-BC89-ED8F148BC1C1}"/>
                </a:ext>
              </a:extLst>
            </p:cNvPr>
            <p:cNvSpPr/>
            <p:nvPr/>
          </p:nvSpPr>
          <p:spPr>
            <a:xfrm>
              <a:off x="6265509" y="2729751"/>
              <a:ext cx="2030767" cy="2855928"/>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latin typeface="Twinkl" pitchFamily="2" charset="0"/>
                </a:rPr>
                <a:t>Which part of the skeleton keeps your body upright? </a:t>
              </a:r>
            </a:p>
          </p:txBody>
        </p:sp>
      </p:grpSp>
      <p:pic>
        <p:nvPicPr>
          <p:cNvPr id="17414" name="Pairs">
            <a:extLst>
              <a:ext uri="{FF2B5EF4-FFF2-40B4-BE49-F238E27FC236}">
                <a16:creationId xmlns:a16="http://schemas.microsoft.com/office/drawing/2014/main" id="{9F6B931C-177B-4962-BB16-300643EBC2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5">
            <a:extLst>
              <a:ext uri="{FF2B5EF4-FFF2-40B4-BE49-F238E27FC236}">
                <a16:creationId xmlns:a16="http://schemas.microsoft.com/office/drawing/2014/main" id="{00CEE45D-51FB-4DC8-ABC4-3C69FC8D5C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6613" y="1604963"/>
            <a:ext cx="29337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a:extLst>
              <a:ext uri="{FF2B5EF4-FFF2-40B4-BE49-F238E27FC236}">
                <a16:creationId xmlns:a16="http://schemas.microsoft.com/office/drawing/2014/main" id="{6A2FE7A3-CE24-4646-9C0A-CFE9C748E7BC}"/>
              </a:ext>
            </a:extLst>
          </p:cNvPr>
          <p:cNvSpPr/>
          <p:nvPr/>
        </p:nvSpPr>
        <p:spPr>
          <a:xfrm>
            <a:off x="4083050" y="4429125"/>
            <a:ext cx="4187825" cy="1751012"/>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eaLnBrk="1" fontAlgn="auto" hangingPunct="1">
              <a:spcBef>
                <a:spcPts val="0"/>
              </a:spcBef>
              <a:spcAft>
                <a:spcPts val="0"/>
              </a:spcAft>
              <a:defRPr/>
            </a:pPr>
            <a:r>
              <a:rPr lang="en-GB" dirty="0">
                <a:solidFill>
                  <a:schemeClr val="tx1"/>
                </a:solidFill>
                <a:latin typeface="Twinkl" pitchFamily="2" charset="0"/>
              </a:rPr>
              <a:t>On your activity sheet:</a:t>
            </a:r>
          </a:p>
          <a:p>
            <a:pPr marL="342900" indent="-342900" eaLnBrk="1" fontAlgn="auto" hangingPunct="1">
              <a:spcBef>
                <a:spcPts val="0"/>
              </a:spcBef>
              <a:spcAft>
                <a:spcPts val="0"/>
              </a:spcAft>
              <a:buAutoNum type="arabicPeriod"/>
              <a:defRPr/>
            </a:pPr>
            <a:r>
              <a:rPr lang="en-GB" dirty="0">
                <a:solidFill>
                  <a:schemeClr val="tx1"/>
                </a:solidFill>
                <a:latin typeface="Twinkl" pitchFamily="2" charset="0"/>
              </a:rPr>
              <a:t>Answer </a:t>
            </a:r>
            <a:r>
              <a:rPr lang="en-GB" b="1" u="sng" dirty="0">
                <a:solidFill>
                  <a:srgbClr val="FF0000"/>
                </a:solidFill>
                <a:latin typeface="Twinkl" pitchFamily="2" charset="0"/>
              </a:rPr>
              <a:t>Task 2. </a:t>
            </a:r>
          </a:p>
          <a:p>
            <a:pPr marL="342900" indent="-342900" eaLnBrk="1" fontAlgn="auto" hangingPunct="1">
              <a:spcBef>
                <a:spcPts val="0"/>
              </a:spcBef>
              <a:spcAft>
                <a:spcPts val="0"/>
              </a:spcAft>
              <a:buAutoNum type="arabicPeriod"/>
              <a:defRPr/>
            </a:pPr>
            <a:r>
              <a:rPr lang="en-GB" dirty="0">
                <a:solidFill>
                  <a:schemeClr val="tx1"/>
                </a:solidFill>
                <a:latin typeface="Twinkl" pitchFamily="2" charset="0"/>
              </a:rPr>
              <a:t>Using a different coloured pencil, colour in the main bones that keep your body upright.</a:t>
            </a:r>
          </a:p>
        </p:txBody>
      </p:sp>
      <p:sp>
        <p:nvSpPr>
          <p:cNvPr id="2" name="Rectangle 1">
            <a:extLst>
              <a:ext uri="{FF2B5EF4-FFF2-40B4-BE49-F238E27FC236}">
                <a16:creationId xmlns:a16="http://schemas.microsoft.com/office/drawing/2014/main" id="{17D8F6D7-5CFF-466F-979F-C0C566990073}"/>
              </a:ext>
            </a:extLst>
          </p:cNvPr>
          <p:cNvSpPr/>
          <p:nvPr/>
        </p:nvSpPr>
        <p:spPr>
          <a:xfrm>
            <a:off x="1850065" y="2286000"/>
            <a:ext cx="1430079" cy="19589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2A0BF1D6-CFFC-4037-A567-BA283F81274A}"/>
              </a:ext>
            </a:extLst>
          </p:cNvPr>
          <p:cNvSpPr/>
          <p:nvPr/>
        </p:nvSpPr>
        <p:spPr>
          <a:xfrm>
            <a:off x="523876" y="1319509"/>
            <a:ext cx="1444071" cy="6462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Hint: </a:t>
            </a:r>
            <a:r>
              <a:rPr lang="en-GB" dirty="0"/>
              <a:t>it is in this area… </a:t>
            </a:r>
          </a:p>
        </p:txBody>
      </p:sp>
      <p:cxnSp>
        <p:nvCxnSpPr>
          <p:cNvPr id="5" name="Straight Arrow Connector 4">
            <a:extLst>
              <a:ext uri="{FF2B5EF4-FFF2-40B4-BE49-F238E27FC236}">
                <a16:creationId xmlns:a16="http://schemas.microsoft.com/office/drawing/2014/main" id="{71A8FA77-42F5-46CE-9450-D44CF2517C26}"/>
              </a:ext>
            </a:extLst>
          </p:cNvPr>
          <p:cNvCxnSpPr/>
          <p:nvPr/>
        </p:nvCxnSpPr>
        <p:spPr>
          <a:xfrm>
            <a:off x="1967947" y="1823484"/>
            <a:ext cx="222360" cy="4625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224C5136-A950-4DEA-B38E-CF9D0D660DC9}"/>
              </a:ext>
            </a:extLst>
          </p:cNvPr>
          <p:cNvSpPr/>
          <p:nvPr/>
        </p:nvSpPr>
        <p:spPr>
          <a:xfrm>
            <a:off x="4664075" y="1663700"/>
            <a:ext cx="3606800" cy="2598738"/>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dirty="0">
              <a:solidFill>
                <a:schemeClr val="tx1"/>
              </a:solidFill>
              <a:latin typeface="+mj-lt"/>
            </a:endParaRPr>
          </a:p>
        </p:txBody>
      </p:sp>
      <p:sp>
        <p:nvSpPr>
          <p:cNvPr id="19459" name="Title 5">
            <a:extLst>
              <a:ext uri="{FF2B5EF4-FFF2-40B4-BE49-F238E27FC236}">
                <a16:creationId xmlns:a16="http://schemas.microsoft.com/office/drawing/2014/main" id="{982921F1-E335-498D-9927-533EFE065FD5}"/>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Movement</a:t>
            </a:r>
          </a:p>
        </p:txBody>
      </p:sp>
      <p:sp>
        <p:nvSpPr>
          <p:cNvPr id="7" name="Rounded Rectangle 6">
            <a:extLst>
              <a:ext uri="{FF2B5EF4-FFF2-40B4-BE49-F238E27FC236}">
                <a16:creationId xmlns:a16="http://schemas.microsoft.com/office/drawing/2014/main" id="{38F3BF2B-CA08-4212-A812-E21CD8C58919}"/>
              </a:ext>
            </a:extLst>
          </p:cNvPr>
          <p:cNvSpPr/>
          <p:nvPr/>
        </p:nvSpPr>
        <p:spPr>
          <a:xfrm>
            <a:off x="822325" y="1663700"/>
            <a:ext cx="3605213" cy="2598738"/>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dirty="0">
              <a:solidFill>
                <a:schemeClr val="tx1"/>
              </a:solidFill>
              <a:latin typeface="+mj-lt"/>
            </a:endParaRPr>
          </a:p>
        </p:txBody>
      </p:sp>
      <p:sp>
        <p:nvSpPr>
          <p:cNvPr id="17" name="Rounded Rectangle 16">
            <a:extLst>
              <a:ext uri="{FF2B5EF4-FFF2-40B4-BE49-F238E27FC236}">
                <a16:creationId xmlns:a16="http://schemas.microsoft.com/office/drawing/2014/main" id="{3FD3B5C2-A799-4E89-895D-5E533E52A1A4}"/>
              </a:ext>
            </a:extLst>
          </p:cNvPr>
          <p:cNvSpPr/>
          <p:nvPr/>
        </p:nvSpPr>
        <p:spPr>
          <a:xfrm>
            <a:off x="822325" y="4429125"/>
            <a:ext cx="3605213" cy="1625600"/>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latin typeface="Twinkl" pitchFamily="2" charset="0"/>
              </a:rPr>
              <a:t>What happened when I tried to pick up a pencil </a:t>
            </a:r>
            <a:br>
              <a:rPr lang="en-GB" dirty="0">
                <a:solidFill>
                  <a:schemeClr val="tx1"/>
                </a:solidFill>
                <a:latin typeface="Twinkl" pitchFamily="2" charset="0"/>
              </a:rPr>
            </a:br>
            <a:r>
              <a:rPr lang="en-GB" dirty="0">
                <a:solidFill>
                  <a:schemeClr val="tx1"/>
                </a:solidFill>
                <a:latin typeface="Twinkl" pitchFamily="2" charset="0"/>
              </a:rPr>
              <a:t>the first time and the second time? </a:t>
            </a:r>
          </a:p>
        </p:txBody>
      </p:sp>
      <p:pic>
        <p:nvPicPr>
          <p:cNvPr id="19462" name="Whole Class">
            <a:extLst>
              <a:ext uri="{FF2B5EF4-FFF2-40B4-BE49-F238E27FC236}">
                <a16:creationId xmlns:a16="http://schemas.microsoft.com/office/drawing/2014/main" id="{84EB64BC-E856-47A9-9EF4-385ED9AFE0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a:extLst>
              <a:ext uri="{FF2B5EF4-FFF2-40B4-BE49-F238E27FC236}">
                <a16:creationId xmlns:a16="http://schemas.microsoft.com/office/drawing/2014/main" id="{1FFCFAD4-B8F0-48AF-976D-B0730201C13C}"/>
              </a:ext>
            </a:extLst>
          </p:cNvPr>
          <p:cNvPicPr>
            <a:picLocks noChangeAspect="1"/>
          </p:cNvPicPr>
          <p:nvPr/>
        </p:nvPicPr>
        <p:blipFill>
          <a:blip r:embed="rId4">
            <a:extLst>
              <a:ext uri="{28A0092B-C50C-407E-A947-70E740481C1C}">
                <a14:useLocalDpi xmlns:a14="http://schemas.microsoft.com/office/drawing/2010/main" val="0"/>
              </a:ext>
            </a:extLst>
          </a:blip>
          <a:srcRect r="4274"/>
          <a:stretch>
            <a:fillRect/>
          </a:stretch>
        </p:blipFill>
        <p:spPr bwMode="auto">
          <a:xfrm>
            <a:off x="5087938" y="1825625"/>
            <a:ext cx="3184525"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3">
            <a:extLst>
              <a:ext uri="{FF2B5EF4-FFF2-40B4-BE49-F238E27FC236}">
                <a16:creationId xmlns:a16="http://schemas.microsoft.com/office/drawing/2014/main" id="{2C3242EF-65AC-4AEE-86A8-133913B969EE}"/>
              </a:ext>
            </a:extLst>
          </p:cNvPr>
          <p:cNvPicPr>
            <a:picLocks noChangeAspect="1"/>
          </p:cNvPicPr>
          <p:nvPr/>
        </p:nvPicPr>
        <p:blipFill>
          <a:blip r:embed="rId5">
            <a:extLst>
              <a:ext uri="{28A0092B-C50C-407E-A947-70E740481C1C}">
                <a14:useLocalDpi xmlns:a14="http://schemas.microsoft.com/office/drawing/2010/main" val="0"/>
              </a:ext>
            </a:extLst>
          </a:blip>
          <a:srcRect r="1999"/>
          <a:stretch>
            <a:fillRect/>
          </a:stretch>
        </p:blipFill>
        <p:spPr bwMode="auto">
          <a:xfrm>
            <a:off x="1119188" y="1930400"/>
            <a:ext cx="330835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16">
            <a:extLst>
              <a:ext uri="{FF2B5EF4-FFF2-40B4-BE49-F238E27FC236}">
                <a16:creationId xmlns:a16="http://schemas.microsoft.com/office/drawing/2014/main" id="{99B94B65-8982-4AEE-9006-29C3889B9290}"/>
              </a:ext>
            </a:extLst>
          </p:cNvPr>
          <p:cNvSpPr/>
          <p:nvPr/>
        </p:nvSpPr>
        <p:spPr>
          <a:xfrm>
            <a:off x="4664075" y="4424363"/>
            <a:ext cx="3605213" cy="1625600"/>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eaLnBrk="1" fontAlgn="auto" hangingPunct="1">
              <a:spcBef>
                <a:spcPts val="0"/>
              </a:spcBef>
              <a:spcAft>
                <a:spcPts val="0"/>
              </a:spcAft>
              <a:defRPr/>
            </a:pPr>
            <a:r>
              <a:rPr lang="en-GB" dirty="0">
                <a:solidFill>
                  <a:srgbClr val="FF0000"/>
                </a:solidFill>
                <a:latin typeface="Twinkl" pitchFamily="2" charset="0"/>
              </a:rPr>
              <a:t>Write your answer on a piece of paper: </a:t>
            </a:r>
          </a:p>
          <a:p>
            <a:pPr marL="342900" indent="-342900" eaLnBrk="1" fontAlgn="auto" hangingPunct="1">
              <a:spcBef>
                <a:spcPts val="0"/>
              </a:spcBef>
              <a:spcAft>
                <a:spcPts val="0"/>
              </a:spcAft>
              <a:buAutoNum type="arabicPeriod"/>
              <a:defRPr/>
            </a:pPr>
            <a:r>
              <a:rPr lang="en-GB" dirty="0">
                <a:solidFill>
                  <a:schemeClr val="bg2">
                    <a:lumMod val="10000"/>
                  </a:schemeClr>
                </a:solidFill>
                <a:latin typeface="Twinkl" pitchFamily="2" charset="0"/>
              </a:rPr>
              <a:t>What allows you to hold the pencil? </a:t>
            </a:r>
          </a:p>
          <a:p>
            <a:pPr marL="342900" indent="-342900" eaLnBrk="1" fontAlgn="auto" hangingPunct="1">
              <a:spcBef>
                <a:spcPts val="0"/>
              </a:spcBef>
              <a:spcAft>
                <a:spcPts val="0"/>
              </a:spcAft>
              <a:buAutoNum type="arabicPeriod"/>
              <a:defRPr/>
            </a:pPr>
            <a:r>
              <a:rPr lang="en-GB" dirty="0">
                <a:solidFill>
                  <a:schemeClr val="bg2">
                    <a:lumMod val="10000"/>
                  </a:schemeClr>
                </a:solidFill>
                <a:latin typeface="Twinkl" pitchFamily="2" charset="0"/>
              </a:rPr>
              <a:t>How do they move to hold the pencil?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id="{5537288A-EAEC-402C-B61F-F1E7E6FEA181}"/>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Joints</a:t>
            </a:r>
          </a:p>
        </p:txBody>
      </p:sp>
      <p:sp>
        <p:nvSpPr>
          <p:cNvPr id="38" name="Rounded Rectangle 37">
            <a:extLst>
              <a:ext uri="{FF2B5EF4-FFF2-40B4-BE49-F238E27FC236}">
                <a16:creationId xmlns:a16="http://schemas.microsoft.com/office/drawing/2014/main" id="{635641CE-D9E9-464F-B72C-D482E1574ED6}"/>
              </a:ext>
            </a:extLst>
          </p:cNvPr>
          <p:cNvSpPr/>
          <p:nvPr/>
        </p:nvSpPr>
        <p:spPr>
          <a:xfrm>
            <a:off x="827088" y="2349500"/>
            <a:ext cx="2319337"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en-GB" sz="2000" dirty="0">
                <a:solidFill>
                  <a:schemeClr val="tx1"/>
                </a:solidFill>
                <a:latin typeface="Twinkl" pitchFamily="2" charset="0"/>
              </a:rPr>
              <a:t>ball and socket </a:t>
            </a:r>
          </a:p>
        </p:txBody>
      </p:sp>
      <p:sp>
        <p:nvSpPr>
          <p:cNvPr id="39" name="Rounded Rectangle 38">
            <a:extLst>
              <a:ext uri="{FF2B5EF4-FFF2-40B4-BE49-F238E27FC236}">
                <a16:creationId xmlns:a16="http://schemas.microsoft.com/office/drawing/2014/main" id="{2238271A-CB8B-4A79-86C4-BEF886754CE6}"/>
              </a:ext>
            </a:extLst>
          </p:cNvPr>
          <p:cNvSpPr/>
          <p:nvPr/>
        </p:nvSpPr>
        <p:spPr>
          <a:xfrm>
            <a:off x="3394075" y="2349500"/>
            <a:ext cx="2319338"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hinge</a:t>
            </a:r>
          </a:p>
        </p:txBody>
      </p:sp>
      <p:sp>
        <p:nvSpPr>
          <p:cNvPr id="40" name="Rounded Rectangle 39">
            <a:extLst>
              <a:ext uri="{FF2B5EF4-FFF2-40B4-BE49-F238E27FC236}">
                <a16:creationId xmlns:a16="http://schemas.microsoft.com/office/drawing/2014/main" id="{10F2D104-E98C-4001-B857-2AD2A18C5B7D}"/>
              </a:ext>
            </a:extLst>
          </p:cNvPr>
          <p:cNvSpPr/>
          <p:nvPr/>
        </p:nvSpPr>
        <p:spPr>
          <a:xfrm>
            <a:off x="5961063" y="2349500"/>
            <a:ext cx="2319337" cy="495300"/>
          </a:xfrm>
          <a:prstGeom prst="roundRect">
            <a:avLst>
              <a:gd name="adj" fmla="val 2243"/>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r>
              <a:rPr lang="en-GB" sz="2000" dirty="0">
                <a:solidFill>
                  <a:schemeClr val="tx1"/>
                </a:solidFill>
                <a:latin typeface="Twinkl" pitchFamily="2" charset="0"/>
              </a:rPr>
              <a:t>gliding</a:t>
            </a:r>
          </a:p>
        </p:txBody>
      </p:sp>
      <p:sp>
        <p:nvSpPr>
          <p:cNvPr id="20" name="Rounded Rectangle 19">
            <a:extLst>
              <a:ext uri="{FF2B5EF4-FFF2-40B4-BE49-F238E27FC236}">
                <a16:creationId xmlns:a16="http://schemas.microsoft.com/office/drawing/2014/main" id="{BA6DB9B2-0826-4768-8C8A-F33294EFAE9E}"/>
              </a:ext>
            </a:extLst>
          </p:cNvPr>
          <p:cNvSpPr/>
          <p:nvPr/>
        </p:nvSpPr>
        <p:spPr>
          <a:xfrm>
            <a:off x="827088" y="4476750"/>
            <a:ext cx="2319337" cy="1601788"/>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sz="1200" dirty="0">
                <a:solidFill>
                  <a:schemeClr val="tx1"/>
                </a:solidFill>
                <a:latin typeface="Twinkl" pitchFamily="2" charset="0"/>
              </a:rPr>
              <a:t>Ball and socket joints allow the most freedom of movement. One example in the human skeleton is the between the pelvis (hip) and femur (upper leg bone).</a:t>
            </a:r>
          </a:p>
        </p:txBody>
      </p:sp>
      <p:sp>
        <p:nvSpPr>
          <p:cNvPr id="33" name="Rounded Rectangle 32">
            <a:hlinkClick r:id="rId3"/>
            <a:extLst>
              <a:ext uri="{FF2B5EF4-FFF2-40B4-BE49-F238E27FC236}">
                <a16:creationId xmlns:a16="http://schemas.microsoft.com/office/drawing/2014/main" id="{A795C7F8-23A8-43E6-A4A1-F5933FB0DC80}"/>
              </a:ext>
            </a:extLst>
          </p:cNvPr>
          <p:cNvSpPr/>
          <p:nvPr/>
        </p:nvSpPr>
        <p:spPr>
          <a:xfrm>
            <a:off x="3394075" y="2943225"/>
            <a:ext cx="2319338" cy="1441450"/>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pic>
        <p:nvPicPr>
          <p:cNvPr id="21512" name="Picture 2">
            <a:hlinkClick r:id="rId3"/>
            <a:extLst>
              <a:ext uri="{FF2B5EF4-FFF2-40B4-BE49-F238E27FC236}">
                <a16:creationId xmlns:a16="http://schemas.microsoft.com/office/drawing/2014/main" id="{A840439F-ED05-4081-A1E7-C8602E70A552}"/>
              </a:ext>
            </a:extLst>
          </p:cNvPr>
          <p:cNvPicPr>
            <a:picLocks noChangeAspect="1"/>
          </p:cNvPicPr>
          <p:nvPr/>
        </p:nvPicPr>
        <p:blipFill>
          <a:blip r:embed="rId4">
            <a:extLst>
              <a:ext uri="{28A0092B-C50C-407E-A947-70E740481C1C}">
                <a14:useLocalDpi xmlns:a14="http://schemas.microsoft.com/office/drawing/2010/main" val="0"/>
              </a:ext>
            </a:extLst>
          </a:blip>
          <a:srcRect t="14709" b="4155"/>
          <a:stretch>
            <a:fillRect/>
          </a:stretch>
        </p:blipFill>
        <p:spPr bwMode="auto">
          <a:xfrm>
            <a:off x="3525838" y="2943225"/>
            <a:ext cx="219551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a:hlinkClick r:id="rId5"/>
            <a:extLst>
              <a:ext uri="{FF2B5EF4-FFF2-40B4-BE49-F238E27FC236}">
                <a16:creationId xmlns:a16="http://schemas.microsoft.com/office/drawing/2014/main" id="{2D814231-8890-49D4-8B0A-1A42A36EA842}"/>
              </a:ext>
            </a:extLst>
          </p:cNvPr>
          <p:cNvSpPr/>
          <p:nvPr/>
        </p:nvSpPr>
        <p:spPr>
          <a:xfrm>
            <a:off x="827088" y="2943225"/>
            <a:ext cx="2319337" cy="1441450"/>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pic>
        <p:nvPicPr>
          <p:cNvPr id="21514" name="Picture 6">
            <a:hlinkClick r:id="rId5"/>
            <a:extLst>
              <a:ext uri="{FF2B5EF4-FFF2-40B4-BE49-F238E27FC236}">
                <a16:creationId xmlns:a16="http://schemas.microsoft.com/office/drawing/2014/main" id="{12A9201C-280D-4B7C-B08E-611E769CFF48}"/>
              </a:ext>
            </a:extLst>
          </p:cNvPr>
          <p:cNvPicPr>
            <a:picLocks noChangeAspect="1"/>
          </p:cNvPicPr>
          <p:nvPr/>
        </p:nvPicPr>
        <p:blipFill>
          <a:blip r:embed="rId6">
            <a:extLst>
              <a:ext uri="{28A0092B-C50C-407E-A947-70E740481C1C}">
                <a14:useLocalDpi xmlns:a14="http://schemas.microsoft.com/office/drawing/2010/main" val="0"/>
              </a:ext>
            </a:extLst>
          </a:blip>
          <a:srcRect r="1289"/>
          <a:stretch>
            <a:fillRect/>
          </a:stretch>
        </p:blipFill>
        <p:spPr bwMode="auto">
          <a:xfrm>
            <a:off x="931863" y="3019425"/>
            <a:ext cx="22113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ounded Rectangle 33">
            <a:hlinkClick r:id="rId7"/>
            <a:extLst>
              <a:ext uri="{FF2B5EF4-FFF2-40B4-BE49-F238E27FC236}">
                <a16:creationId xmlns:a16="http://schemas.microsoft.com/office/drawing/2014/main" id="{F5E8580B-823F-4AD6-8444-09CAC4DE2ABA}"/>
              </a:ext>
            </a:extLst>
          </p:cNvPr>
          <p:cNvSpPr/>
          <p:nvPr/>
        </p:nvSpPr>
        <p:spPr>
          <a:xfrm>
            <a:off x="5961063" y="2943225"/>
            <a:ext cx="2319337" cy="1441450"/>
          </a:xfrm>
          <a:prstGeom prst="rect">
            <a:avLst/>
          </a:prstGeom>
          <a:solidFill>
            <a:srgbClr val="E3E88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anchor="ctr"/>
          <a:lstStyle/>
          <a:p>
            <a:pPr algn="ctr" eaLnBrk="1" fontAlgn="auto" hangingPunct="1">
              <a:spcBef>
                <a:spcPts val="0"/>
              </a:spcBef>
              <a:spcAft>
                <a:spcPts val="0"/>
              </a:spcAft>
              <a:defRPr/>
            </a:pPr>
            <a:endParaRPr lang="en-GB" sz="2000" dirty="0">
              <a:solidFill>
                <a:schemeClr val="tx1"/>
              </a:solidFill>
              <a:latin typeface="+mj-lt"/>
            </a:endParaRPr>
          </a:p>
        </p:txBody>
      </p:sp>
      <p:pic>
        <p:nvPicPr>
          <p:cNvPr id="21516" name="Picture 10">
            <a:hlinkClick r:id="rId7"/>
            <a:extLst>
              <a:ext uri="{FF2B5EF4-FFF2-40B4-BE49-F238E27FC236}">
                <a16:creationId xmlns:a16="http://schemas.microsoft.com/office/drawing/2014/main" id="{96CD0C39-6B68-4154-A8B5-2DCFE1F63504}"/>
              </a:ext>
            </a:extLst>
          </p:cNvPr>
          <p:cNvPicPr>
            <a:picLocks noChangeAspect="1"/>
          </p:cNvPicPr>
          <p:nvPr/>
        </p:nvPicPr>
        <p:blipFill>
          <a:blip r:embed="rId8">
            <a:extLst>
              <a:ext uri="{28A0092B-C50C-407E-A947-70E740481C1C}">
                <a14:useLocalDpi xmlns:a14="http://schemas.microsoft.com/office/drawing/2010/main" val="0"/>
              </a:ext>
            </a:extLst>
          </a:blip>
          <a:srcRect t="1006" b="2779"/>
          <a:stretch>
            <a:fillRect/>
          </a:stretch>
        </p:blipFill>
        <p:spPr bwMode="auto">
          <a:xfrm>
            <a:off x="6056313" y="2943225"/>
            <a:ext cx="212883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1A0052E6-686D-41E8-BD3D-8C7FA2387B2B}"/>
              </a:ext>
            </a:extLst>
          </p:cNvPr>
          <p:cNvSpPr txBox="1"/>
          <p:nvPr/>
        </p:nvSpPr>
        <p:spPr>
          <a:xfrm>
            <a:off x="704202" y="1338263"/>
            <a:ext cx="7679349" cy="830997"/>
          </a:xfrm>
          <a:prstGeom prst="rect">
            <a:avLst/>
          </a:prstGeom>
          <a:noFill/>
        </p:spPr>
        <p:txBody>
          <a:bodyPr wrap="square">
            <a:spAutoFit/>
          </a:bodyPr>
          <a:lstStyle/>
          <a:p>
            <a:pPr algn="ctr" eaLnBrk="1" fontAlgn="auto" hangingPunct="1">
              <a:spcBef>
                <a:spcPts val="0"/>
              </a:spcBef>
              <a:spcAft>
                <a:spcPts val="0"/>
              </a:spcAft>
              <a:defRPr/>
            </a:pPr>
            <a:r>
              <a:rPr lang="en-GB" sz="1600" dirty="0">
                <a:latin typeface="Twinkl" pitchFamily="2" charset="0"/>
              </a:rPr>
              <a:t>Without joints connecting our bones we would not be able to move the way we do. We would not be able to bend, jump, skip to name a few movements. There are 3 different types of joints in the body. (Click the pictures to see how they move!)</a:t>
            </a:r>
          </a:p>
        </p:txBody>
      </p:sp>
      <p:sp>
        <p:nvSpPr>
          <p:cNvPr id="28" name="Rounded Rectangle 27">
            <a:extLst>
              <a:ext uri="{FF2B5EF4-FFF2-40B4-BE49-F238E27FC236}">
                <a16:creationId xmlns:a16="http://schemas.microsoft.com/office/drawing/2014/main" id="{320ECB38-1F78-47C8-BF70-B1DA26DC834F}"/>
              </a:ext>
            </a:extLst>
          </p:cNvPr>
          <p:cNvSpPr/>
          <p:nvPr/>
        </p:nvSpPr>
        <p:spPr>
          <a:xfrm>
            <a:off x="3403600" y="4476750"/>
            <a:ext cx="2317750" cy="1601788"/>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sz="1200" dirty="0">
                <a:solidFill>
                  <a:schemeClr val="tx1"/>
                </a:solidFill>
                <a:latin typeface="Twinkl" pitchFamily="2" charset="0"/>
              </a:rPr>
              <a:t>Hinge joints allow flex and extend movements. One example in the human skeleton is between the </a:t>
            </a:r>
            <a:r>
              <a:rPr lang="en-GB" sz="1200" dirty="0" err="1">
                <a:solidFill>
                  <a:schemeClr val="tx1"/>
                </a:solidFill>
                <a:latin typeface="Twinkl" pitchFamily="2" charset="0"/>
              </a:rPr>
              <a:t>humerus</a:t>
            </a:r>
            <a:r>
              <a:rPr lang="en-GB" sz="1200" dirty="0">
                <a:solidFill>
                  <a:schemeClr val="tx1"/>
                </a:solidFill>
                <a:latin typeface="Twinkl" pitchFamily="2" charset="0"/>
              </a:rPr>
              <a:t> (upper arm bone) and radius/ulna (lower </a:t>
            </a:r>
            <a:br>
              <a:rPr lang="en-GB" sz="1200" dirty="0">
                <a:solidFill>
                  <a:schemeClr val="tx1"/>
                </a:solidFill>
                <a:latin typeface="Twinkl" pitchFamily="2" charset="0"/>
              </a:rPr>
            </a:br>
            <a:r>
              <a:rPr lang="en-GB" sz="1200" dirty="0">
                <a:solidFill>
                  <a:schemeClr val="tx1"/>
                </a:solidFill>
                <a:latin typeface="Twinkl" pitchFamily="2" charset="0"/>
              </a:rPr>
              <a:t>arm bones).</a:t>
            </a:r>
          </a:p>
        </p:txBody>
      </p:sp>
      <p:sp>
        <p:nvSpPr>
          <p:cNvPr id="29" name="Rounded Rectangle 28">
            <a:extLst>
              <a:ext uri="{FF2B5EF4-FFF2-40B4-BE49-F238E27FC236}">
                <a16:creationId xmlns:a16="http://schemas.microsoft.com/office/drawing/2014/main" id="{CA5D121B-ED1E-4D51-957D-456F86C2C0FC}"/>
              </a:ext>
            </a:extLst>
          </p:cNvPr>
          <p:cNvSpPr/>
          <p:nvPr/>
        </p:nvSpPr>
        <p:spPr>
          <a:xfrm>
            <a:off x="5961063" y="4476750"/>
            <a:ext cx="2319337" cy="1601788"/>
          </a:xfrm>
          <a:prstGeom prst="rect">
            <a:avLst/>
          </a:prstGeom>
          <a:solidFill>
            <a:schemeClr val="bg1"/>
          </a:solidFill>
          <a:ln w="38100">
            <a:solidFill>
              <a:srgbClr val="E3E884"/>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sz="1200" dirty="0">
                <a:solidFill>
                  <a:schemeClr val="tx1"/>
                </a:solidFill>
                <a:latin typeface="Twinkl" pitchFamily="2" charset="0"/>
              </a:rPr>
              <a:t>Gliding joints are also known as ‘plane’ joints. The bones are shaped to glide over one another and allow for small limited movements in different directions. One example in the human skeleton is the wrist bones.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9">
            <a:extLst>
              <a:ext uri="{FF2B5EF4-FFF2-40B4-BE49-F238E27FC236}">
                <a16:creationId xmlns:a16="http://schemas.microsoft.com/office/drawing/2014/main" id="{FA4255FA-5A96-4483-B359-50BEE5B9E1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27087" y="1989218"/>
            <a:ext cx="2901069" cy="4103608"/>
          </a:xfrm>
          <a:prstGeom prst="rect">
            <a:avLst/>
          </a:prstGeom>
          <a:noFill/>
          <a:ln w="285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558" name="Picture 10">
            <a:extLst>
              <a:ext uri="{FF2B5EF4-FFF2-40B4-BE49-F238E27FC236}">
                <a16:creationId xmlns:a16="http://schemas.microsoft.com/office/drawing/2014/main" id="{59A5F805-7CD3-420A-BEB7-34012CF873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3093699" y="1988191"/>
            <a:ext cx="2901794" cy="4104634"/>
          </a:xfrm>
          <a:prstGeom prst="rect">
            <a:avLst/>
          </a:prstGeom>
          <a:noFill/>
          <a:ln w="285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560" name="Picture 11">
            <a:extLst>
              <a:ext uri="{FF2B5EF4-FFF2-40B4-BE49-F238E27FC236}">
                <a16:creationId xmlns:a16="http://schemas.microsoft.com/office/drawing/2014/main" id="{69E4E3A8-8B6A-4EAC-AA89-5E5863A710D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5307169" y="1988191"/>
            <a:ext cx="2901794" cy="4104634"/>
          </a:xfrm>
          <a:prstGeom prst="rect">
            <a:avLst/>
          </a:prstGeom>
          <a:noFill/>
          <a:ln w="2857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556" name="Picture 15">
            <a:extLst>
              <a:ext uri="{FF2B5EF4-FFF2-40B4-BE49-F238E27FC236}">
                <a16:creationId xmlns:a16="http://schemas.microsoft.com/office/drawing/2014/main" id="{D7D4C7C2-E8FE-4353-AC79-954A2ED4743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1300" y="4994246"/>
            <a:ext cx="1447474" cy="16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itle 5">
            <a:extLst>
              <a:ext uri="{FF2B5EF4-FFF2-40B4-BE49-F238E27FC236}">
                <a16:creationId xmlns:a16="http://schemas.microsoft.com/office/drawing/2014/main" id="{2E2171CA-6EF0-436D-945F-21571848BEC0}"/>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latin typeface="Twinkl" pitchFamily="2" charset="0"/>
              </a:rPr>
              <a:t>Skeleton Functions</a:t>
            </a:r>
          </a:p>
        </p:txBody>
      </p:sp>
      <p:pic>
        <p:nvPicPr>
          <p:cNvPr id="23562" name="Individual Work">
            <a:extLst>
              <a:ext uri="{FF2B5EF4-FFF2-40B4-BE49-F238E27FC236}">
                <a16:creationId xmlns:a16="http://schemas.microsoft.com/office/drawing/2014/main" id="{8833EC28-A6F9-4FE8-ADF4-71BD39F4681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13">
            <a:extLst>
              <a:ext uri="{FF2B5EF4-FFF2-40B4-BE49-F238E27FC236}">
                <a16:creationId xmlns:a16="http://schemas.microsoft.com/office/drawing/2014/main" id="{1ECAE822-A9D9-47C6-A580-362BE3CB59CF}"/>
              </a:ext>
            </a:extLst>
          </p:cNvPr>
          <p:cNvSpPr txBox="1">
            <a:spLocks noChangeArrowheads="1"/>
          </p:cNvSpPr>
          <p:nvPr/>
        </p:nvSpPr>
        <p:spPr bwMode="auto">
          <a:xfrm>
            <a:off x="827088" y="1385409"/>
            <a:ext cx="7453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Twinkl" pitchFamily="2" charset="0"/>
              </a:rPr>
              <a:t>Complete the Skeleton Functions activity sheet</a:t>
            </a:r>
          </a:p>
        </p:txBody>
      </p:sp>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2403</TotalTime>
  <Words>486</Words>
  <Application>Microsoft Office PowerPoint</Application>
  <PresentationFormat>On-screen Show (4:3)</PresentationFormat>
  <Paragraphs>72</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Sassoon Infant Md</vt:lpstr>
      <vt:lpstr>Calibri</vt:lpstr>
      <vt:lpstr>Twinkl</vt:lpstr>
      <vt:lpstr>Arial</vt:lpstr>
      <vt:lpstr>Sassoon Infant Rg</vt:lpstr>
      <vt:lpstr>BPreplay</vt:lpstr>
      <vt:lpstr>Office Theme</vt:lpstr>
      <vt:lpstr>PowerPoint Presentation</vt:lpstr>
      <vt:lpstr>PowerPoint Presentation</vt:lpstr>
      <vt:lpstr>Recap: Purpose of a Skeleton</vt:lpstr>
      <vt:lpstr>Functions of the Skeleton</vt:lpstr>
      <vt:lpstr>Protection</vt:lpstr>
      <vt:lpstr>Support</vt:lpstr>
      <vt:lpstr>Movement</vt:lpstr>
      <vt:lpstr>Joints</vt:lpstr>
      <vt:lpstr>Skeleton Functions</vt:lpstr>
      <vt:lpstr>Have a go! - Whose Skeleton?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Emily MacMillan</cp:lastModifiedBy>
  <cp:revision>179</cp:revision>
  <dcterms:created xsi:type="dcterms:W3CDTF">2014-10-01T16:09:27Z</dcterms:created>
  <dcterms:modified xsi:type="dcterms:W3CDTF">2020-04-30T11:43:07Z</dcterms:modified>
</cp:coreProperties>
</file>