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62" r:id="rId4"/>
    <p:sldId id="259" r:id="rId5"/>
    <p:sldId id="260" r:id="rId6"/>
    <p:sldId id="264" r:id="rId7"/>
    <p:sldId id="269" r:id="rId8"/>
    <p:sldId id="270" r:id="rId9"/>
    <p:sldId id="265" r:id="rId10"/>
    <p:sldId id="271" r:id="rId11"/>
    <p:sldId id="266" r:id="rId12"/>
    <p:sldId id="267" r:id="rId13"/>
    <p:sldId id="263"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24"/>
  </p:normalViewPr>
  <p:slideViewPr>
    <p:cSldViewPr snapToGrid="0" snapToObjects="1">
      <p:cViewPr varScale="1">
        <p:scale>
          <a:sx n="87" d="100"/>
          <a:sy n="87" d="100"/>
        </p:scale>
        <p:origin x="72" y="1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GB"/>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972373B9-0412-1F47-BF82-36E041451ED1}" type="datetimeFigureOut">
              <a:rPr lang="en-US" smtClean="0"/>
              <a:t>5/7/2020</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1072E1E-F453-F541-B2B9-551D6825CF3F}"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1937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72373B9-0412-1F47-BF82-36E041451ED1}"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302191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GB"/>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72373B9-0412-1F47-BF82-36E041451ED1}"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51326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GB"/>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72373B9-0412-1F47-BF82-36E041451ED1}"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72E1E-F453-F541-B2B9-551D6825CF3F}"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09983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GB"/>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72373B9-0412-1F47-BF82-36E041451ED1}"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127183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GB"/>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972373B9-0412-1F47-BF82-36E041451ED1}" type="datetimeFigureOut">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2662094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GB"/>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972373B9-0412-1F47-BF82-36E041451ED1}" type="datetimeFigureOut">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4018891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72373B9-0412-1F47-BF82-36E041451ED1}"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351051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72373B9-0412-1F47-BF82-36E041451ED1}"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147261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72373B9-0412-1F47-BF82-36E041451ED1}"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325542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GB"/>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2373B9-0412-1F47-BF82-36E041451ED1}"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9343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2373B9-0412-1F47-BF82-36E041451ED1}"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306867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GB"/>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2373B9-0412-1F47-BF82-36E041451ED1}" type="datetimeFigureOut">
              <a:rPr lang="en-US" smtClean="0"/>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84025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72373B9-0412-1F47-BF82-36E041451ED1}" type="datetimeFigureOut">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335644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373B9-0412-1F47-BF82-36E041451ED1}" type="datetimeFigureOut">
              <a:rPr lang="en-US" smtClean="0"/>
              <a:t>5/7/2020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423336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GB"/>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72373B9-0412-1F47-BF82-36E041451ED1}"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209983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72373B9-0412-1F47-BF82-36E041451ED1}"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72E1E-F453-F541-B2B9-551D6825CF3F}" type="slidenum">
              <a:rPr lang="en-US" smtClean="0"/>
              <a:t>‹#›</a:t>
            </a:fld>
            <a:endParaRPr lang="en-US"/>
          </a:p>
        </p:txBody>
      </p:sp>
    </p:spTree>
    <p:extLst>
      <p:ext uri="{BB962C8B-B14F-4D97-AF65-F5344CB8AC3E}">
        <p14:creationId xmlns:p14="http://schemas.microsoft.com/office/powerpoint/2010/main" val="99142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972373B9-0412-1F47-BF82-36E041451ED1}" type="datetimeFigureOut">
              <a:rPr lang="en-US" smtClean="0"/>
              <a:t>5/7/2020</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1072E1E-F453-F541-B2B9-551D6825CF3F}" type="slidenum">
              <a:rPr lang="en-US" smtClean="0"/>
              <a:t>‹#›</a:t>
            </a:fld>
            <a:endParaRPr lang="en-US"/>
          </a:p>
        </p:txBody>
      </p:sp>
    </p:spTree>
    <p:extLst>
      <p:ext uri="{BB962C8B-B14F-4D97-AF65-F5344CB8AC3E}">
        <p14:creationId xmlns:p14="http://schemas.microsoft.com/office/powerpoint/2010/main" val="3817505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aughingkidslearn.com/bravery-medal-craft-for-kids/?utm_medium=social&amp;utm_source=pinterest&amp;utm_campaign=tailwind_tribes&amp;utm_content=tribe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ve-vjday75.gov.uk/toolki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youtube.com/watch?v=NEavcsrMoMw&amp;t=4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cookit.e2bn.org/historycookbook/index-20-world-war-2.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youtube.com/watch?v=6vOUYry_5N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dance.lovetoknow.com/Jitterbug_Dance_Step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CDD9-DE13-2648-B452-B09CB33F73F4}"/>
              </a:ext>
            </a:extLst>
          </p:cNvPr>
          <p:cNvSpPr>
            <a:spLocks noGrp="1"/>
          </p:cNvSpPr>
          <p:nvPr>
            <p:ph type="title"/>
          </p:nvPr>
        </p:nvSpPr>
        <p:spPr>
          <a:xfrm>
            <a:off x="685802" y="685800"/>
            <a:ext cx="4951408" cy="1151965"/>
          </a:xfrm>
        </p:spPr>
        <p:txBody>
          <a:bodyPr>
            <a:normAutofit/>
          </a:bodyPr>
          <a:lstStyle/>
          <a:p>
            <a:r>
              <a:rPr lang="en-US" sz="3800" dirty="0"/>
              <a:t>Make a bravery medal</a:t>
            </a:r>
          </a:p>
        </p:txBody>
      </p:sp>
      <p:sp>
        <p:nvSpPr>
          <p:cNvPr id="3" name="Content Placeholder 2">
            <a:extLst>
              <a:ext uri="{FF2B5EF4-FFF2-40B4-BE49-F238E27FC236}">
                <a16:creationId xmlns:a16="http://schemas.microsoft.com/office/drawing/2014/main" id="{F0C4DD60-0143-B045-9536-59789F900AB4}"/>
              </a:ext>
            </a:extLst>
          </p:cNvPr>
          <p:cNvSpPr>
            <a:spLocks noGrp="1"/>
          </p:cNvSpPr>
          <p:nvPr>
            <p:ph sz="quarter" idx="13"/>
          </p:nvPr>
        </p:nvSpPr>
        <p:spPr>
          <a:xfrm>
            <a:off x="685801" y="2076423"/>
            <a:ext cx="4951410" cy="3288739"/>
          </a:xfrm>
        </p:spPr>
        <p:txBody>
          <a:bodyPr>
            <a:normAutofit/>
          </a:bodyPr>
          <a:lstStyle/>
          <a:p>
            <a:pPr marL="0" indent="0">
              <a:lnSpc>
                <a:spcPct val="110000"/>
              </a:lnSpc>
              <a:buNone/>
            </a:pPr>
            <a:r>
              <a:rPr lang="en-US" sz="1600" dirty="0">
                <a:latin typeface="Century Gothic" panose="020B0502020202020204" pitchFamily="34" charset="0"/>
              </a:rPr>
              <a:t>The people involved in the war were extremely brave, they would receive medals to thank them for bravery and thank them for their service. Click on this link, it will show you how to make your own bravery medal! </a:t>
            </a:r>
          </a:p>
          <a:p>
            <a:pPr marL="0" indent="0">
              <a:lnSpc>
                <a:spcPct val="110000"/>
              </a:lnSpc>
              <a:buNone/>
            </a:pPr>
            <a:r>
              <a:rPr lang="en-GB" sz="1600" dirty="0">
                <a:solidFill>
                  <a:srgbClr val="00B0F0"/>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https://laughingkidslearn.com/bravery-medal-craft-for kids/?utm_medium=social&amp;utm_source=pinterest&amp;utm_campaign=tailwind_tribes&amp;utm_content=tribes</a:t>
            </a:r>
            <a:endParaRPr lang="en-US" sz="1600" dirty="0">
              <a:solidFill>
                <a:srgbClr val="00B0F0"/>
              </a:solidFill>
              <a:latin typeface="Century Gothic" panose="020B0502020202020204" pitchFamily="34" charset="0"/>
            </a:endParaRPr>
          </a:p>
        </p:txBody>
      </p:sp>
      <p:pic>
        <p:nvPicPr>
          <p:cNvPr id="4" name="Picture 3">
            <a:extLst>
              <a:ext uri="{FF2B5EF4-FFF2-40B4-BE49-F238E27FC236}">
                <a16:creationId xmlns:a16="http://schemas.microsoft.com/office/drawing/2014/main" id="{829ED030-D949-3344-9F3A-B90823EB1BEB}"/>
              </a:ext>
            </a:extLst>
          </p:cNvPr>
          <p:cNvPicPr>
            <a:picLocks noChangeAspect="1"/>
          </p:cNvPicPr>
          <p:nvPr/>
        </p:nvPicPr>
        <p:blipFill rotWithShape="1">
          <a:blip r:embed="rId4"/>
          <a:srcRect t="5430" r="-1" b="28177"/>
          <a:stretch/>
        </p:blipFill>
        <p:spPr>
          <a:xfrm>
            <a:off x="6094410" y="10"/>
            <a:ext cx="5310189" cy="5301586"/>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439173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49BC-3F9D-C54B-BAA9-A26F3EEAD817}"/>
              </a:ext>
            </a:extLst>
          </p:cNvPr>
          <p:cNvSpPr>
            <a:spLocks noGrp="1"/>
          </p:cNvSpPr>
          <p:nvPr>
            <p:ph type="title"/>
          </p:nvPr>
        </p:nvSpPr>
        <p:spPr>
          <a:xfrm>
            <a:off x="342387" y="228600"/>
            <a:ext cx="7142630" cy="1493040"/>
          </a:xfrm>
        </p:spPr>
        <p:txBody>
          <a:bodyPr>
            <a:normAutofit/>
          </a:bodyPr>
          <a:lstStyle/>
          <a:p>
            <a:pPr algn="ctr"/>
            <a:r>
              <a:rPr lang="en-US" sz="4400" dirty="0"/>
              <a:t>Having a VE DAY PARTY tomorrow!</a:t>
            </a:r>
          </a:p>
        </p:txBody>
      </p:sp>
      <p:sp>
        <p:nvSpPr>
          <p:cNvPr id="3" name="Content Placeholder 2">
            <a:extLst>
              <a:ext uri="{FF2B5EF4-FFF2-40B4-BE49-F238E27FC236}">
                <a16:creationId xmlns:a16="http://schemas.microsoft.com/office/drawing/2014/main" id="{E42A484D-BB16-864F-94E6-3D08A52406FA}"/>
              </a:ext>
            </a:extLst>
          </p:cNvPr>
          <p:cNvSpPr>
            <a:spLocks noGrp="1"/>
          </p:cNvSpPr>
          <p:nvPr>
            <p:ph sz="quarter" idx="13"/>
          </p:nvPr>
        </p:nvSpPr>
        <p:spPr>
          <a:xfrm>
            <a:off x="5540828" y="1709046"/>
            <a:ext cx="5541855" cy="3624954"/>
          </a:xfrm>
        </p:spPr>
        <p:txBody>
          <a:bodyPr>
            <a:normAutofit/>
          </a:bodyPr>
          <a:lstStyle/>
          <a:p>
            <a:pPr fontAlgn="base"/>
            <a:r>
              <a:rPr lang="en-GB" sz="1000" b="1" dirty="0">
                <a:latin typeface="Century Gothic" panose="020B0502020202020204" pitchFamily="34" charset="0"/>
              </a:rPr>
              <a:t>Menu options:</a:t>
            </a:r>
            <a:endParaRPr lang="en-GB" sz="1000" dirty="0">
              <a:latin typeface="Century Gothic" panose="020B0502020202020204" pitchFamily="34" charset="0"/>
            </a:endParaRPr>
          </a:p>
          <a:p>
            <a:pPr fontAlgn="base"/>
            <a:r>
              <a:rPr lang="en-GB" sz="1000" dirty="0">
                <a:latin typeface="Century Gothic" panose="020B0502020202020204" pitchFamily="34" charset="0"/>
              </a:rPr>
              <a:t>Cauliflower cheese with bacon – make the most of the rationed cheese with this British classic</a:t>
            </a:r>
          </a:p>
          <a:p>
            <a:pPr fontAlgn="base"/>
            <a:r>
              <a:rPr lang="en-GB" sz="1000" dirty="0">
                <a:latin typeface="Century Gothic" panose="020B0502020202020204" pitchFamily="34" charset="0"/>
              </a:rPr>
              <a:t>Spam hash – A can of spam can last 5 meals so this party dish will certainly serve everyone</a:t>
            </a:r>
          </a:p>
          <a:p>
            <a:pPr fontAlgn="base"/>
            <a:r>
              <a:rPr lang="en-GB" sz="1000" b="1" dirty="0">
                <a:latin typeface="Century Gothic" panose="020B0502020202020204" pitchFamily="34" charset="0"/>
              </a:rPr>
              <a:t>Veggie options</a:t>
            </a:r>
            <a:endParaRPr lang="en-GB" sz="1000" dirty="0">
              <a:latin typeface="Century Gothic" panose="020B0502020202020204" pitchFamily="34" charset="0"/>
            </a:endParaRPr>
          </a:p>
          <a:p>
            <a:pPr fontAlgn="base"/>
            <a:r>
              <a:rPr lang="en-GB" sz="1000" dirty="0">
                <a:latin typeface="Century Gothic" panose="020B0502020202020204" pitchFamily="34" charset="0"/>
              </a:rPr>
              <a:t>Homity Pie – a rich, wholemeal pie with a potato, onion and cheese filling said to be made by Land Girls during the Second World War</a:t>
            </a:r>
          </a:p>
          <a:p>
            <a:pPr fontAlgn="base"/>
            <a:r>
              <a:rPr lang="en-GB" sz="1000" dirty="0">
                <a:latin typeface="Century Gothic" panose="020B0502020202020204" pitchFamily="34" charset="0"/>
              </a:rPr>
              <a:t>Vegetable turnovers – a bit like the Homity Pie only in pasty form</a:t>
            </a:r>
          </a:p>
          <a:p>
            <a:pPr fontAlgn="base"/>
            <a:r>
              <a:rPr lang="en-GB" sz="1000" b="1" dirty="0">
                <a:latin typeface="Century Gothic" panose="020B0502020202020204" pitchFamily="34" charset="0"/>
              </a:rPr>
              <a:t>Desserts</a:t>
            </a:r>
            <a:endParaRPr lang="en-GB" sz="1000" dirty="0">
              <a:latin typeface="Century Gothic" panose="020B0502020202020204" pitchFamily="34" charset="0"/>
            </a:endParaRPr>
          </a:p>
          <a:p>
            <a:pPr fontAlgn="base"/>
            <a:r>
              <a:rPr lang="en-GB" sz="1000" dirty="0">
                <a:latin typeface="Century Gothic" panose="020B0502020202020204" pitchFamily="34" charset="0"/>
              </a:rPr>
              <a:t>Eggless fruit cake – eggs were rationed but don’t worry, there was still delicious cake to have</a:t>
            </a:r>
          </a:p>
          <a:p>
            <a:pPr fontAlgn="base"/>
            <a:r>
              <a:rPr lang="en-GB" sz="1000" dirty="0">
                <a:latin typeface="Century Gothic" panose="020B0502020202020204" pitchFamily="34" charset="0"/>
              </a:rPr>
              <a:t>Pear crumble</a:t>
            </a:r>
            <a:endParaRPr lang="en-US" sz="100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0B68CE2C-4815-A449-B9DD-9726B95E63C0}"/>
              </a:ext>
            </a:extLst>
          </p:cNvPr>
          <p:cNvSpPr txBox="1">
            <a:spLocks/>
          </p:cNvSpPr>
          <p:nvPr/>
        </p:nvSpPr>
        <p:spPr>
          <a:xfrm>
            <a:off x="506699" y="1865928"/>
            <a:ext cx="4749229" cy="3311189"/>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fontAlgn="base"/>
            <a:r>
              <a:rPr lang="en-GB" dirty="0">
                <a:latin typeface="Century Gothic" panose="020B0502020202020204" pitchFamily="34" charset="0"/>
              </a:rPr>
              <a:t>A social media campaign has called for residents across the country to decorate their homes in red, white and blue to mark VE Day with stay at home 'street parties'.</a:t>
            </a:r>
          </a:p>
          <a:p>
            <a:pPr fontAlgn="base"/>
            <a:r>
              <a:rPr lang="en-GB" dirty="0">
                <a:latin typeface="Century Gothic" panose="020B0502020202020204" pitchFamily="34" charset="0"/>
              </a:rPr>
              <a:t>So today prepare for your party! This website has templates for bunting you can print out and stick in your windows or posters to colour in - </a:t>
            </a:r>
            <a:r>
              <a:rPr lang="en-GB" dirty="0">
                <a:solidFill>
                  <a:srgbClr val="00B0F0"/>
                </a:solidFill>
                <a:latin typeface="Century Gothic" panose="020B0502020202020204" pitchFamily="34" charset="0"/>
                <a:hlinkClick r:id="rId2">
                  <a:extLst>
                    <a:ext uri="{A12FA001-AC4F-418D-AE19-62706E023703}">
                      <ahyp:hlinkClr xmlns:ahyp="http://schemas.microsoft.com/office/drawing/2018/hyperlinkcolor" val="tx"/>
                    </a:ext>
                  </a:extLst>
                </a:hlinkClick>
              </a:rPr>
              <a:t>https://ve-vjday75.gov.uk/toolkit/</a:t>
            </a:r>
            <a:endParaRPr lang="en-GB" dirty="0">
              <a:solidFill>
                <a:srgbClr val="00B0F0"/>
              </a:solidFill>
              <a:latin typeface="Century Gothic" panose="020B0502020202020204" pitchFamily="34" charset="0"/>
            </a:endParaRPr>
          </a:p>
          <a:p>
            <a:pPr fontAlgn="base"/>
            <a:r>
              <a:rPr lang="en-GB" dirty="0">
                <a:latin typeface="Century Gothic" panose="020B0502020202020204" pitchFamily="34" charset="0"/>
              </a:rPr>
              <a:t>Families in the same household are also being called on to have picnics or buffets to mark the occasion.</a:t>
            </a:r>
          </a:p>
          <a:p>
            <a:pPr fontAlgn="base"/>
            <a:r>
              <a:rPr lang="en-GB" dirty="0">
                <a:latin typeface="Century Gothic" panose="020B0502020202020204" pitchFamily="34" charset="0"/>
              </a:rPr>
              <a:t>These can either be held in their garden or indoors.</a:t>
            </a:r>
          </a:p>
        </p:txBody>
      </p:sp>
      <p:pic>
        <p:nvPicPr>
          <p:cNvPr id="5" name="Picture 4">
            <a:extLst>
              <a:ext uri="{FF2B5EF4-FFF2-40B4-BE49-F238E27FC236}">
                <a16:creationId xmlns:a16="http://schemas.microsoft.com/office/drawing/2014/main" id="{7D1D962F-09CF-3C42-9125-63DFB13DDA5C}"/>
              </a:ext>
            </a:extLst>
          </p:cNvPr>
          <p:cNvPicPr>
            <a:picLocks noChangeAspect="1"/>
          </p:cNvPicPr>
          <p:nvPr/>
        </p:nvPicPr>
        <p:blipFill>
          <a:blip r:embed="rId3"/>
          <a:stretch>
            <a:fillRect/>
          </a:stretch>
        </p:blipFill>
        <p:spPr>
          <a:xfrm>
            <a:off x="7678787" y="136852"/>
            <a:ext cx="3827412" cy="1584788"/>
          </a:xfrm>
          <a:prstGeom prst="rect">
            <a:avLst/>
          </a:prstGeom>
        </p:spPr>
      </p:pic>
    </p:spTree>
    <p:extLst>
      <p:ext uri="{BB962C8B-B14F-4D97-AF65-F5344CB8AC3E}">
        <p14:creationId xmlns:p14="http://schemas.microsoft.com/office/powerpoint/2010/main" val="1753913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9EB9FA3F-CAB0-4533-9364-224CEC6F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74099-7137-4345-A5EA-D3EFD99E3D5C}"/>
              </a:ext>
            </a:extLst>
          </p:cNvPr>
          <p:cNvSpPr>
            <a:spLocks noGrp="1"/>
          </p:cNvSpPr>
          <p:nvPr>
            <p:ph type="title"/>
          </p:nvPr>
        </p:nvSpPr>
        <p:spPr>
          <a:xfrm>
            <a:off x="616933" y="4228331"/>
            <a:ext cx="10805790" cy="1270279"/>
          </a:xfrm>
        </p:spPr>
        <p:txBody>
          <a:bodyPr vert="horz" lIns="91440" tIns="45720" rIns="91440" bIns="45720" rtlCol="0" anchor="b">
            <a:normAutofit/>
          </a:bodyPr>
          <a:lstStyle/>
          <a:p>
            <a:pPr algn="ctr"/>
            <a:r>
              <a:rPr lang="en-US" sz="6600" dirty="0"/>
              <a:t>Keep dancing!</a:t>
            </a:r>
          </a:p>
        </p:txBody>
      </p:sp>
      <p:sp>
        <p:nvSpPr>
          <p:cNvPr id="24" name="5-Point Star 31">
            <a:extLst>
              <a:ext uri="{FF2B5EF4-FFF2-40B4-BE49-F238E27FC236}">
                <a16:creationId xmlns:a16="http://schemas.microsoft.com/office/drawing/2014/main" id="{42B0C1BF-5CB1-40DA-9A22-5452B5469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CCACA14-1C9A-034D-87FD-BDF7BB2DB008}"/>
              </a:ext>
            </a:extLst>
          </p:cNvPr>
          <p:cNvSpPr>
            <a:spLocks noGrp="1"/>
          </p:cNvSpPr>
          <p:nvPr>
            <p:ph sz="quarter" idx="13"/>
          </p:nvPr>
        </p:nvSpPr>
        <p:spPr>
          <a:xfrm>
            <a:off x="715540" y="5532040"/>
            <a:ext cx="10792448" cy="562506"/>
          </a:xfrm>
        </p:spPr>
        <p:txBody>
          <a:bodyPr vert="horz" lIns="91440" tIns="45720" rIns="91440" bIns="45720" rtlCol="0" anchor="t">
            <a:normAutofit fontScale="85000" lnSpcReduction="20000"/>
          </a:bodyPr>
          <a:lstStyle/>
          <a:p>
            <a:pPr marL="0" indent="0" algn="ctr">
              <a:lnSpc>
                <a:spcPct val="110000"/>
              </a:lnSpc>
              <a:buNone/>
            </a:pPr>
            <a:r>
              <a:rPr lang="en-US" dirty="0">
                <a:latin typeface="Century Gothic" panose="020B0502020202020204" pitchFamily="34" charset="0"/>
              </a:rPr>
              <a:t>Host a dancing competition with family members dancing to the Poppy Scotland VE Day playlist.</a:t>
            </a:r>
          </a:p>
        </p:txBody>
      </p:sp>
      <p:pic>
        <p:nvPicPr>
          <p:cNvPr id="5" name="Picture 4" descr="A screenshot of a cell phone&#10;&#10;Description automatically generated">
            <a:extLst>
              <a:ext uri="{FF2B5EF4-FFF2-40B4-BE49-F238E27FC236}">
                <a16:creationId xmlns:a16="http://schemas.microsoft.com/office/drawing/2014/main" id="{2CA44C99-40D3-5343-8EB1-70D1C7420463}"/>
              </a:ext>
            </a:extLst>
          </p:cNvPr>
          <p:cNvPicPr>
            <a:picLocks noChangeAspect="1"/>
          </p:cNvPicPr>
          <p:nvPr/>
        </p:nvPicPr>
        <p:blipFill>
          <a:blip r:embed="rId4"/>
          <a:stretch>
            <a:fillRect/>
          </a:stretch>
        </p:blipFill>
        <p:spPr>
          <a:xfrm>
            <a:off x="1500070" y="691546"/>
            <a:ext cx="9188743" cy="3514694"/>
          </a:xfrm>
          <a:prstGeom prst="rect">
            <a:avLst/>
          </a:prstGeom>
        </p:spPr>
      </p:pic>
    </p:spTree>
    <p:extLst>
      <p:ext uri="{BB962C8B-B14F-4D97-AF65-F5344CB8AC3E}">
        <p14:creationId xmlns:p14="http://schemas.microsoft.com/office/powerpoint/2010/main" val="39424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8A0D-526A-3C4B-A58B-B08089398FBC}"/>
              </a:ext>
            </a:extLst>
          </p:cNvPr>
          <p:cNvSpPr>
            <a:spLocks noGrp="1"/>
          </p:cNvSpPr>
          <p:nvPr>
            <p:ph type="title"/>
          </p:nvPr>
        </p:nvSpPr>
        <p:spPr>
          <a:xfrm>
            <a:off x="4708586" y="685800"/>
            <a:ext cx="6374097" cy="1151965"/>
          </a:xfrm>
        </p:spPr>
        <p:txBody>
          <a:bodyPr>
            <a:normAutofit/>
          </a:bodyPr>
          <a:lstStyle/>
          <a:p>
            <a:r>
              <a:rPr lang="en-US" dirty="0"/>
              <a:t>Make a spitfire</a:t>
            </a:r>
          </a:p>
        </p:txBody>
      </p:sp>
      <p:pic>
        <p:nvPicPr>
          <p:cNvPr id="5" name="Picture 4">
            <a:extLst>
              <a:ext uri="{FF2B5EF4-FFF2-40B4-BE49-F238E27FC236}">
                <a16:creationId xmlns:a16="http://schemas.microsoft.com/office/drawing/2014/main" id="{E4389E55-5682-6247-8D22-C11161EB4D6E}"/>
              </a:ext>
            </a:extLst>
          </p:cNvPr>
          <p:cNvPicPr>
            <a:picLocks noChangeAspect="1"/>
          </p:cNvPicPr>
          <p:nvPr/>
        </p:nvPicPr>
        <p:blipFill>
          <a:blip r:embed="rId3"/>
          <a:stretch>
            <a:fillRect/>
          </a:stretch>
        </p:blipFill>
        <p:spPr>
          <a:xfrm>
            <a:off x="475307" y="451343"/>
            <a:ext cx="3698317" cy="4850252"/>
          </a:xfrm>
          <a:prstGeom prst="rect">
            <a:avLst/>
          </a:prstGeom>
          <a:ln w="57150" cmpd="thinThick">
            <a:solidFill>
              <a:schemeClr val="bg1">
                <a:lumMod val="50000"/>
              </a:schemeClr>
            </a:solidFill>
            <a:miter lim="800000"/>
          </a:ln>
        </p:spPr>
      </p:pic>
      <p:sp>
        <p:nvSpPr>
          <p:cNvPr id="3" name="Content Placeholder 2">
            <a:extLst>
              <a:ext uri="{FF2B5EF4-FFF2-40B4-BE49-F238E27FC236}">
                <a16:creationId xmlns:a16="http://schemas.microsoft.com/office/drawing/2014/main" id="{E77EF60B-D76C-9649-81E3-39AE96A6AA9C}"/>
              </a:ext>
            </a:extLst>
          </p:cNvPr>
          <p:cNvSpPr>
            <a:spLocks noGrp="1"/>
          </p:cNvSpPr>
          <p:nvPr>
            <p:ph sz="quarter" idx="13"/>
          </p:nvPr>
        </p:nvSpPr>
        <p:spPr>
          <a:xfrm>
            <a:off x="4701906" y="2142066"/>
            <a:ext cx="6380777" cy="3232519"/>
          </a:xfrm>
        </p:spPr>
        <p:txBody>
          <a:bodyPr>
            <a:normAutofit/>
          </a:bodyPr>
          <a:lstStyle/>
          <a:p>
            <a:r>
              <a:rPr lang="en-US" dirty="0">
                <a:latin typeface="Century Gothic" panose="020B0502020202020204" pitchFamily="34" charset="0"/>
              </a:rPr>
              <a:t>Airplanes were very important during the war. This plane is called a spitfire. Have a go at making your own! Print the picture off and fold it to make the spitfire.</a:t>
            </a:r>
          </a:p>
        </p:txBody>
      </p:sp>
    </p:spTree>
    <p:extLst>
      <p:ext uri="{BB962C8B-B14F-4D97-AF65-F5344CB8AC3E}">
        <p14:creationId xmlns:p14="http://schemas.microsoft.com/office/powerpoint/2010/main" val="1494725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1CCB-4838-1842-BCD7-7C9411DD728A}"/>
              </a:ext>
            </a:extLst>
          </p:cNvPr>
          <p:cNvSpPr>
            <a:spLocks noGrp="1"/>
          </p:cNvSpPr>
          <p:nvPr>
            <p:ph type="title"/>
          </p:nvPr>
        </p:nvSpPr>
        <p:spPr>
          <a:xfrm>
            <a:off x="6179229" y="685800"/>
            <a:ext cx="4903454" cy="1151965"/>
          </a:xfrm>
        </p:spPr>
        <p:txBody>
          <a:bodyPr>
            <a:normAutofit/>
          </a:bodyPr>
          <a:lstStyle/>
          <a:p>
            <a:r>
              <a:rPr lang="en-US" sz="5000"/>
              <a:t>Watch this video</a:t>
            </a:r>
          </a:p>
        </p:txBody>
      </p:sp>
      <p:pic>
        <p:nvPicPr>
          <p:cNvPr id="5" name="Picture 4" descr="A picture containing person, indoor, man, table&#10;&#10;Description automatically generated">
            <a:extLst>
              <a:ext uri="{FF2B5EF4-FFF2-40B4-BE49-F238E27FC236}">
                <a16:creationId xmlns:a16="http://schemas.microsoft.com/office/drawing/2014/main" id="{157E62EE-FEC5-D849-9299-3362B755383D}"/>
              </a:ext>
            </a:extLst>
          </p:cNvPr>
          <p:cNvPicPr>
            <a:picLocks noChangeAspect="1"/>
          </p:cNvPicPr>
          <p:nvPr/>
        </p:nvPicPr>
        <p:blipFill rotWithShape="1">
          <a:blip r:embed="rId3"/>
          <a:srcRect l="19174" r="15691" b="1"/>
          <a:stretch/>
        </p:blipFill>
        <p:spPr>
          <a:xfrm>
            <a:off x="404226" y="10"/>
            <a:ext cx="5312664" cy="5301586"/>
          </a:xfrm>
          <a:prstGeom prst="rect">
            <a:avLst/>
          </a:prstGeom>
          <a:ln w="57150" cmpd="thinThick">
            <a:solidFill>
              <a:schemeClr val="bg1">
                <a:lumMod val="50000"/>
              </a:schemeClr>
            </a:solidFill>
            <a:miter lim="800000"/>
          </a:ln>
        </p:spPr>
      </p:pic>
      <p:sp>
        <p:nvSpPr>
          <p:cNvPr id="3" name="Content Placeholder 2">
            <a:extLst>
              <a:ext uri="{FF2B5EF4-FFF2-40B4-BE49-F238E27FC236}">
                <a16:creationId xmlns:a16="http://schemas.microsoft.com/office/drawing/2014/main" id="{19868598-5457-FA40-A740-7CBFCFB873BD}"/>
              </a:ext>
            </a:extLst>
          </p:cNvPr>
          <p:cNvSpPr>
            <a:spLocks noGrp="1"/>
          </p:cNvSpPr>
          <p:nvPr>
            <p:ph sz="quarter" idx="13"/>
          </p:nvPr>
        </p:nvSpPr>
        <p:spPr>
          <a:xfrm>
            <a:off x="6174089" y="2142066"/>
            <a:ext cx="4908593" cy="3232519"/>
          </a:xfrm>
        </p:spPr>
        <p:txBody>
          <a:bodyPr>
            <a:normAutofit/>
          </a:bodyPr>
          <a:lstStyle/>
          <a:p>
            <a:r>
              <a:rPr lang="en-US" dirty="0">
                <a:latin typeface="Century Gothic" panose="020B0502020202020204" pitchFamily="34" charset="0"/>
              </a:rPr>
              <a:t>This video shows the celebrations that took place on VE DAY, THE SPEECH WINSTON CHURCHILL GAVE AND MUCH MORE. CLICK ON THIS LINK TO TAKE YOU TO THE VIDEO! </a:t>
            </a:r>
            <a:r>
              <a:rPr lang="en-GB" dirty="0">
                <a:solidFill>
                  <a:srgbClr val="00B0F0"/>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https://www.youtube.com/watch?v=NEavcsrMoMw&amp;t=4s</a:t>
            </a:r>
            <a:endParaRPr lang="en-US"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4242911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863645B0-1AF1-9244-A6D4-C1761F204079}"/>
              </a:ext>
            </a:extLst>
          </p:cNvPr>
          <p:cNvSpPr>
            <a:spLocks noGrp="1"/>
          </p:cNvSpPr>
          <p:nvPr>
            <p:ph type="title"/>
          </p:nvPr>
        </p:nvSpPr>
        <p:spPr>
          <a:xfrm>
            <a:off x="144986" y="1318311"/>
            <a:ext cx="3958897" cy="2901781"/>
          </a:xfrm>
        </p:spPr>
        <p:txBody>
          <a:bodyPr vert="horz" lIns="91440" tIns="45720" rIns="91440" bIns="45720" rtlCol="0" anchor="b">
            <a:normAutofit/>
          </a:bodyPr>
          <a:lstStyle/>
          <a:p>
            <a:pPr algn="ctr"/>
            <a:r>
              <a:rPr lang="en-US" sz="6600" dirty="0"/>
              <a:t>Veterans of WORLD war II</a:t>
            </a:r>
          </a:p>
        </p:txBody>
      </p:sp>
      <p:sp>
        <p:nvSpPr>
          <p:cNvPr id="28" name="Rectangle 2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sign&#10;&#10;Description automatically generated">
            <a:extLst>
              <a:ext uri="{FF2B5EF4-FFF2-40B4-BE49-F238E27FC236}">
                <a16:creationId xmlns:a16="http://schemas.microsoft.com/office/drawing/2014/main" id="{47ED7DB6-5392-B140-8F54-5DDACBD9C771}"/>
              </a:ext>
            </a:extLst>
          </p:cNvPr>
          <p:cNvPicPr>
            <a:picLocks noGrp="1" noChangeAspect="1"/>
          </p:cNvPicPr>
          <p:nvPr>
            <p:ph sz="quarter" idx="13"/>
          </p:nvPr>
        </p:nvPicPr>
        <p:blipFill>
          <a:blip r:embed="rId4"/>
          <a:stretch>
            <a:fillRect/>
          </a:stretch>
        </p:blipFill>
        <p:spPr>
          <a:xfrm>
            <a:off x="6174571" y="684680"/>
            <a:ext cx="4468363" cy="5482657"/>
          </a:xfrm>
          <a:prstGeom prst="rect">
            <a:avLst/>
          </a:prstGeom>
        </p:spPr>
      </p:pic>
    </p:spTree>
    <p:extLst>
      <p:ext uri="{BB962C8B-B14F-4D97-AF65-F5344CB8AC3E}">
        <p14:creationId xmlns:p14="http://schemas.microsoft.com/office/powerpoint/2010/main" val="136127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66AB-3B45-2A48-B2A7-862A157234D8}"/>
              </a:ext>
            </a:extLst>
          </p:cNvPr>
          <p:cNvSpPr>
            <a:spLocks noGrp="1"/>
          </p:cNvSpPr>
          <p:nvPr>
            <p:ph type="title"/>
          </p:nvPr>
        </p:nvSpPr>
        <p:spPr>
          <a:xfrm>
            <a:off x="4708586" y="685800"/>
            <a:ext cx="6374097" cy="1151965"/>
          </a:xfrm>
        </p:spPr>
        <p:txBody>
          <a:bodyPr>
            <a:normAutofit/>
          </a:bodyPr>
          <a:lstStyle/>
          <a:p>
            <a:r>
              <a:rPr lang="en-US" sz="3800"/>
              <a:t>Cooking DURING WORLD WAR II</a:t>
            </a:r>
          </a:p>
        </p:txBody>
      </p:sp>
      <p:pic>
        <p:nvPicPr>
          <p:cNvPr id="4" name="Picture 3" descr="A person preparing food in a kitchen&#10;&#10;Description automatically generated">
            <a:extLst>
              <a:ext uri="{FF2B5EF4-FFF2-40B4-BE49-F238E27FC236}">
                <a16:creationId xmlns:a16="http://schemas.microsoft.com/office/drawing/2014/main" id="{2C0108DD-34F3-0B4A-9C34-CCDA951DF5A2}"/>
              </a:ext>
            </a:extLst>
          </p:cNvPr>
          <p:cNvPicPr>
            <a:picLocks noChangeAspect="1"/>
          </p:cNvPicPr>
          <p:nvPr/>
        </p:nvPicPr>
        <p:blipFill rotWithShape="1">
          <a:blip r:embed="rId3"/>
          <a:srcRect l="3413"/>
          <a:stretch/>
        </p:blipFill>
        <p:spPr>
          <a:xfrm>
            <a:off x="404226" y="178686"/>
            <a:ext cx="3822078" cy="5276183"/>
          </a:xfrm>
          <a:prstGeom prst="rect">
            <a:avLst/>
          </a:prstGeom>
          <a:ln w="57150" cmpd="thinThick">
            <a:solidFill>
              <a:schemeClr val="bg1">
                <a:lumMod val="50000"/>
              </a:schemeClr>
            </a:solidFill>
            <a:miter lim="800000"/>
          </a:ln>
        </p:spPr>
      </p:pic>
      <p:sp>
        <p:nvSpPr>
          <p:cNvPr id="3" name="Content Placeholder 2">
            <a:extLst>
              <a:ext uri="{FF2B5EF4-FFF2-40B4-BE49-F238E27FC236}">
                <a16:creationId xmlns:a16="http://schemas.microsoft.com/office/drawing/2014/main" id="{9568554B-D78E-2D41-A38C-772D2D739A8F}"/>
              </a:ext>
            </a:extLst>
          </p:cNvPr>
          <p:cNvSpPr>
            <a:spLocks noGrp="1"/>
          </p:cNvSpPr>
          <p:nvPr>
            <p:ph sz="quarter" idx="13"/>
          </p:nvPr>
        </p:nvSpPr>
        <p:spPr>
          <a:xfrm>
            <a:off x="4708586" y="1837765"/>
            <a:ext cx="6380777" cy="3232519"/>
          </a:xfrm>
        </p:spPr>
        <p:txBody>
          <a:bodyPr>
            <a:normAutofit/>
          </a:bodyPr>
          <a:lstStyle/>
          <a:p>
            <a:r>
              <a:rPr lang="en-GB" dirty="0">
                <a:latin typeface="Century Gothic" panose="020B0502020202020204" pitchFamily="34" charset="0"/>
              </a:rPr>
              <a:t>World War II saw blackouts, bomb shelters, rationing AND mass evacuation. Surprisingly, it also saw people eating a healthier diet than many eat today. Click on this link to have a go at cooking your own WW II RECIPES! </a:t>
            </a:r>
            <a:r>
              <a:rPr lang="en-GB" dirty="0">
                <a:solidFill>
                  <a:srgbClr val="00B0F0"/>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http://cookit.e2bn.org/historycookbook/index-20-world-war-2.html</a:t>
            </a:r>
            <a:r>
              <a:rPr lang="en-US" dirty="0">
                <a:solidFill>
                  <a:srgbClr val="00B0F0"/>
                </a:solidFill>
                <a:latin typeface="Century Gothic" panose="020B0502020202020204" pitchFamily="34" charset="0"/>
              </a:rPr>
              <a:t> </a:t>
            </a:r>
          </a:p>
        </p:txBody>
      </p:sp>
    </p:spTree>
    <p:extLst>
      <p:ext uri="{BB962C8B-B14F-4D97-AF65-F5344CB8AC3E}">
        <p14:creationId xmlns:p14="http://schemas.microsoft.com/office/powerpoint/2010/main" val="328042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F198-BD29-5542-A5F2-03B7AE56FD21}"/>
              </a:ext>
            </a:extLst>
          </p:cNvPr>
          <p:cNvSpPr>
            <a:spLocks noGrp="1"/>
          </p:cNvSpPr>
          <p:nvPr>
            <p:ph type="title"/>
          </p:nvPr>
        </p:nvSpPr>
        <p:spPr>
          <a:xfrm>
            <a:off x="6556354" y="571500"/>
            <a:ext cx="4526328" cy="1266265"/>
          </a:xfrm>
        </p:spPr>
        <p:txBody>
          <a:bodyPr>
            <a:normAutofit/>
          </a:bodyPr>
          <a:lstStyle/>
          <a:p>
            <a:r>
              <a:rPr lang="en-US" sz="4100"/>
              <a:t>Make celebratory bunting</a:t>
            </a:r>
          </a:p>
        </p:txBody>
      </p:sp>
      <p:sp>
        <p:nvSpPr>
          <p:cNvPr id="11" name="Rectangle 10">
            <a:extLst>
              <a:ext uri="{FF2B5EF4-FFF2-40B4-BE49-F238E27FC236}">
                <a16:creationId xmlns:a16="http://schemas.microsoft.com/office/drawing/2014/main" id="{0276CF47-78D1-45D4-B8A5-05DD68D9F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5589425"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ns face&#10;&#10;Description automatically generated">
            <a:extLst>
              <a:ext uri="{FF2B5EF4-FFF2-40B4-BE49-F238E27FC236}">
                <a16:creationId xmlns:a16="http://schemas.microsoft.com/office/drawing/2014/main" id="{2732276F-140F-6240-96AE-66E9DA15621C}"/>
              </a:ext>
            </a:extLst>
          </p:cNvPr>
          <p:cNvPicPr>
            <a:picLocks noChangeAspect="1"/>
          </p:cNvPicPr>
          <p:nvPr/>
        </p:nvPicPr>
        <p:blipFill rotWithShape="1">
          <a:blip r:embed="rId3"/>
          <a:srcRect t="653" b="2263"/>
          <a:stretch/>
        </p:blipFill>
        <p:spPr>
          <a:xfrm>
            <a:off x="1496292" y="571500"/>
            <a:ext cx="3685865" cy="4431393"/>
          </a:xfrm>
          <a:prstGeom prst="rect">
            <a:avLst/>
          </a:prstGeom>
        </p:spPr>
      </p:pic>
      <p:sp>
        <p:nvSpPr>
          <p:cNvPr id="3" name="Content Placeholder 2">
            <a:extLst>
              <a:ext uri="{FF2B5EF4-FFF2-40B4-BE49-F238E27FC236}">
                <a16:creationId xmlns:a16="http://schemas.microsoft.com/office/drawing/2014/main" id="{630B16F3-C134-9E49-AA54-0D33F54B6442}"/>
              </a:ext>
            </a:extLst>
          </p:cNvPr>
          <p:cNvSpPr>
            <a:spLocks noGrp="1"/>
          </p:cNvSpPr>
          <p:nvPr>
            <p:ph sz="quarter" idx="13"/>
          </p:nvPr>
        </p:nvSpPr>
        <p:spPr>
          <a:xfrm>
            <a:off x="6551610" y="2071048"/>
            <a:ext cx="4531072" cy="3072290"/>
          </a:xfrm>
        </p:spPr>
        <p:txBody>
          <a:bodyPr anchor="t">
            <a:normAutofit/>
          </a:bodyPr>
          <a:lstStyle/>
          <a:p>
            <a:r>
              <a:rPr lang="en-US" dirty="0">
                <a:latin typeface="Century Gothic" panose="020B0502020202020204" pitchFamily="34" charset="0"/>
              </a:rPr>
              <a:t>Use this template to make bunting to celebrate VE day!</a:t>
            </a:r>
          </a:p>
          <a:p>
            <a:r>
              <a:rPr lang="en-US" dirty="0">
                <a:latin typeface="Century Gothic" panose="020B0502020202020204" pitchFamily="34" charset="0"/>
              </a:rPr>
              <a:t>How are you going to decorate it?</a:t>
            </a:r>
          </a:p>
        </p:txBody>
      </p:sp>
    </p:spTree>
    <p:extLst>
      <p:ext uri="{BB962C8B-B14F-4D97-AF65-F5344CB8AC3E}">
        <p14:creationId xmlns:p14="http://schemas.microsoft.com/office/powerpoint/2010/main" val="3392336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7DAB-BE60-3B43-B8E5-2FAEECFAE77C}"/>
              </a:ext>
            </a:extLst>
          </p:cNvPr>
          <p:cNvSpPr>
            <a:spLocks noGrp="1"/>
          </p:cNvSpPr>
          <p:nvPr>
            <p:ph type="title"/>
          </p:nvPr>
        </p:nvSpPr>
        <p:spPr>
          <a:xfrm>
            <a:off x="7904709" y="233855"/>
            <a:ext cx="3072869" cy="1151965"/>
          </a:xfrm>
        </p:spPr>
        <p:txBody>
          <a:bodyPr>
            <a:normAutofit/>
          </a:bodyPr>
          <a:lstStyle/>
          <a:p>
            <a:r>
              <a:rPr lang="en-US" sz="3700" dirty="0"/>
              <a:t>SECRET MESSAGES</a:t>
            </a:r>
          </a:p>
        </p:txBody>
      </p:sp>
      <p:sp>
        <p:nvSpPr>
          <p:cNvPr id="10" name="Rectangle 9">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D5BD47BF-0012-C344-A9C9-A0BB76C69CFA}"/>
              </a:ext>
            </a:extLst>
          </p:cNvPr>
          <p:cNvPicPr>
            <a:picLocks noChangeAspect="1"/>
          </p:cNvPicPr>
          <p:nvPr/>
        </p:nvPicPr>
        <p:blipFill rotWithShape="1">
          <a:blip r:embed="rId3"/>
          <a:srcRect t="1044" b="3348"/>
          <a:stretch/>
        </p:blipFill>
        <p:spPr>
          <a:xfrm>
            <a:off x="730912" y="536028"/>
            <a:ext cx="6296382" cy="4529958"/>
          </a:xfrm>
          <a:prstGeom prst="rect">
            <a:avLst/>
          </a:prstGeom>
        </p:spPr>
      </p:pic>
      <p:sp>
        <p:nvSpPr>
          <p:cNvPr id="3" name="Content Placeholder 2">
            <a:extLst>
              <a:ext uri="{FF2B5EF4-FFF2-40B4-BE49-F238E27FC236}">
                <a16:creationId xmlns:a16="http://schemas.microsoft.com/office/drawing/2014/main" id="{B49FEDCB-03D8-C145-AA03-2EED96886BAC}"/>
              </a:ext>
            </a:extLst>
          </p:cNvPr>
          <p:cNvSpPr>
            <a:spLocks noGrp="1"/>
          </p:cNvSpPr>
          <p:nvPr>
            <p:ph sz="quarter" idx="13"/>
          </p:nvPr>
        </p:nvSpPr>
        <p:spPr>
          <a:xfrm>
            <a:off x="7904709" y="1492979"/>
            <a:ext cx="3544277" cy="3072290"/>
          </a:xfrm>
        </p:spPr>
        <p:txBody>
          <a:bodyPr anchor="t">
            <a:normAutofit/>
          </a:bodyPr>
          <a:lstStyle/>
          <a:p>
            <a:r>
              <a:rPr lang="en-US" sz="1700" dirty="0">
                <a:latin typeface="Century Gothic" panose="020B0502020202020204" pitchFamily="34" charset="0"/>
              </a:rPr>
              <a:t>During the war SECRET MESSAGES WERE VERY IMPORTANT. We would send secret messages to one another to stop the enemy finding out our plans! Can you crack this secret message?</a:t>
            </a:r>
          </a:p>
        </p:txBody>
      </p:sp>
    </p:spTree>
    <p:extLst>
      <p:ext uri="{BB962C8B-B14F-4D97-AF65-F5344CB8AC3E}">
        <p14:creationId xmlns:p14="http://schemas.microsoft.com/office/powerpoint/2010/main" val="424156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071A-0B4E-CC46-902B-08B729AB02BE}"/>
              </a:ext>
            </a:extLst>
          </p:cNvPr>
          <p:cNvSpPr>
            <a:spLocks noGrp="1"/>
          </p:cNvSpPr>
          <p:nvPr>
            <p:ph type="title"/>
          </p:nvPr>
        </p:nvSpPr>
        <p:spPr>
          <a:xfrm>
            <a:off x="8009812" y="685800"/>
            <a:ext cx="3072869" cy="1151965"/>
          </a:xfrm>
        </p:spPr>
        <p:txBody>
          <a:bodyPr>
            <a:normAutofit/>
          </a:bodyPr>
          <a:lstStyle/>
          <a:p>
            <a:r>
              <a:rPr lang="en-US" sz="3700" dirty="0"/>
              <a:t>Creating a code</a:t>
            </a:r>
          </a:p>
        </p:txBody>
      </p:sp>
      <p:sp>
        <p:nvSpPr>
          <p:cNvPr id="10" name="Rectangle 9">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DBB7C009-EE4B-9F43-80D3-DDFC9ACFE572}"/>
              </a:ext>
            </a:extLst>
          </p:cNvPr>
          <p:cNvPicPr>
            <a:picLocks noChangeAspect="1"/>
          </p:cNvPicPr>
          <p:nvPr/>
        </p:nvPicPr>
        <p:blipFill rotWithShape="1">
          <a:blip r:embed="rId3"/>
          <a:srcRect l="33962" t="1987" b="2706"/>
          <a:stretch/>
        </p:blipFill>
        <p:spPr>
          <a:xfrm>
            <a:off x="2267000" y="509071"/>
            <a:ext cx="4649652" cy="4556177"/>
          </a:xfrm>
          <a:prstGeom prst="rect">
            <a:avLst/>
          </a:prstGeom>
        </p:spPr>
      </p:pic>
      <p:sp>
        <p:nvSpPr>
          <p:cNvPr id="3" name="Content Placeholder 2">
            <a:extLst>
              <a:ext uri="{FF2B5EF4-FFF2-40B4-BE49-F238E27FC236}">
                <a16:creationId xmlns:a16="http://schemas.microsoft.com/office/drawing/2014/main" id="{3AF72BB2-EEFE-8647-8771-23152E5A7075}"/>
              </a:ext>
            </a:extLst>
          </p:cNvPr>
          <p:cNvSpPr>
            <a:spLocks noGrp="1"/>
          </p:cNvSpPr>
          <p:nvPr>
            <p:ph sz="quarter" idx="13"/>
          </p:nvPr>
        </p:nvSpPr>
        <p:spPr>
          <a:xfrm>
            <a:off x="7703661" y="2071048"/>
            <a:ext cx="3685169" cy="3072290"/>
          </a:xfrm>
        </p:spPr>
        <p:txBody>
          <a:bodyPr anchor="t">
            <a:normAutofit/>
          </a:bodyPr>
          <a:lstStyle/>
          <a:p>
            <a:r>
              <a:rPr lang="en-US" sz="1800" dirty="0">
                <a:latin typeface="Century Gothic" panose="020B0502020202020204" pitchFamily="34" charset="0"/>
              </a:rPr>
              <a:t>Using the A-Z CODE, WRITE A SECRET MESSAGE USING THE CODE IN THE WHITE BOXES. use A / TO SHOW A SPACE BETWEEN WORDS. pass YOUR MESSAGE ON TO SOMEONE ELSE. Can they decipher it?</a:t>
            </a:r>
          </a:p>
        </p:txBody>
      </p:sp>
      <p:pic>
        <p:nvPicPr>
          <p:cNvPr id="7" name="Picture 6" descr="A screenshot of a cell phone&#10;&#10;Description automatically generated">
            <a:extLst>
              <a:ext uri="{FF2B5EF4-FFF2-40B4-BE49-F238E27FC236}">
                <a16:creationId xmlns:a16="http://schemas.microsoft.com/office/drawing/2014/main" id="{A6C8340C-D4F3-B54D-B595-0CD74109DB12}"/>
              </a:ext>
            </a:extLst>
          </p:cNvPr>
          <p:cNvPicPr>
            <a:picLocks noChangeAspect="1"/>
          </p:cNvPicPr>
          <p:nvPr/>
        </p:nvPicPr>
        <p:blipFill rotWithShape="1">
          <a:blip r:embed="rId4"/>
          <a:srcRect t="1044" r="83223" b="3348"/>
          <a:stretch/>
        </p:blipFill>
        <p:spPr>
          <a:xfrm>
            <a:off x="1210676" y="522180"/>
            <a:ext cx="1056324" cy="4529958"/>
          </a:xfrm>
          <a:prstGeom prst="rect">
            <a:avLst/>
          </a:prstGeom>
        </p:spPr>
      </p:pic>
    </p:spTree>
    <p:extLst>
      <p:ext uri="{BB962C8B-B14F-4D97-AF65-F5344CB8AC3E}">
        <p14:creationId xmlns:p14="http://schemas.microsoft.com/office/powerpoint/2010/main" val="153400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D6FE-8575-A04C-87F7-87914C11B411}"/>
              </a:ext>
            </a:extLst>
          </p:cNvPr>
          <p:cNvSpPr>
            <a:spLocks noGrp="1"/>
          </p:cNvSpPr>
          <p:nvPr>
            <p:ph type="title"/>
          </p:nvPr>
        </p:nvSpPr>
        <p:spPr>
          <a:xfrm>
            <a:off x="8009812" y="685800"/>
            <a:ext cx="3072869" cy="1151965"/>
          </a:xfrm>
        </p:spPr>
        <p:txBody>
          <a:bodyPr>
            <a:normAutofit/>
          </a:bodyPr>
          <a:lstStyle/>
          <a:p>
            <a:r>
              <a:rPr lang="en-US" sz="3700"/>
              <a:t>LET’S HAVE SOME MUSIC!</a:t>
            </a:r>
          </a:p>
        </p:txBody>
      </p:sp>
      <p:sp>
        <p:nvSpPr>
          <p:cNvPr id="12" name="Rectangle 9">
            <a:extLst>
              <a:ext uri="{FF2B5EF4-FFF2-40B4-BE49-F238E27FC236}">
                <a16:creationId xmlns:a16="http://schemas.microsoft.com/office/drawing/2014/main" id="{40EBDF3C-61A6-450C-8532-9276D9A1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crowd&#10;&#10;Description automatically generated">
            <a:extLst>
              <a:ext uri="{FF2B5EF4-FFF2-40B4-BE49-F238E27FC236}">
                <a16:creationId xmlns:a16="http://schemas.microsoft.com/office/drawing/2014/main" id="{813B1642-67AF-0945-AAFC-8F47682F7979}"/>
              </a:ext>
            </a:extLst>
          </p:cNvPr>
          <p:cNvPicPr>
            <a:picLocks noChangeAspect="1"/>
          </p:cNvPicPr>
          <p:nvPr/>
        </p:nvPicPr>
        <p:blipFill>
          <a:blip r:embed="rId3"/>
          <a:stretch>
            <a:fillRect/>
          </a:stretch>
        </p:blipFill>
        <p:spPr>
          <a:xfrm>
            <a:off x="868880" y="689358"/>
            <a:ext cx="6321550" cy="4219634"/>
          </a:xfrm>
          <a:prstGeom prst="rect">
            <a:avLst/>
          </a:prstGeom>
        </p:spPr>
      </p:pic>
      <p:sp>
        <p:nvSpPr>
          <p:cNvPr id="3" name="Content Placeholder 2">
            <a:extLst>
              <a:ext uri="{FF2B5EF4-FFF2-40B4-BE49-F238E27FC236}">
                <a16:creationId xmlns:a16="http://schemas.microsoft.com/office/drawing/2014/main" id="{FF8074E7-B64E-C14B-9859-14C2216DB540}"/>
              </a:ext>
            </a:extLst>
          </p:cNvPr>
          <p:cNvSpPr>
            <a:spLocks noGrp="1"/>
          </p:cNvSpPr>
          <p:nvPr>
            <p:ph sz="quarter" idx="13"/>
          </p:nvPr>
        </p:nvSpPr>
        <p:spPr>
          <a:xfrm>
            <a:off x="8006592" y="2071048"/>
            <a:ext cx="3076090" cy="3072290"/>
          </a:xfrm>
        </p:spPr>
        <p:txBody>
          <a:bodyPr anchor="t">
            <a:normAutofit/>
          </a:bodyPr>
          <a:lstStyle/>
          <a:p>
            <a:pPr>
              <a:lnSpc>
                <a:spcPct val="110000"/>
              </a:lnSpc>
            </a:pPr>
            <a:r>
              <a:rPr lang="en-GB" sz="1400" dirty="0">
                <a:latin typeface="Century Gothic" panose="020B0502020202020204" pitchFamily="34" charset="0"/>
              </a:rPr>
              <a:t>Listen to the sound of the big bands. What different instruments can you hear in the songs? Click on the link to hear one of WW2’s most well-known instrumentals to get budding musicians started  </a:t>
            </a:r>
            <a:r>
              <a:rPr lang="en-GB" sz="1400" dirty="0">
                <a:solidFill>
                  <a:srgbClr val="00B0F0"/>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https://www.youtube.com/watch?v=6vOUYry_5Nw</a:t>
            </a:r>
            <a:endParaRPr lang="en-US" sz="140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109666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5C2293EA-C2C5-BB49-AA14-7ABB78149662}"/>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6600"/>
              <a:t>Special cups</a:t>
            </a:r>
          </a:p>
        </p:txBody>
      </p:sp>
      <p:sp>
        <p:nvSpPr>
          <p:cNvPr id="28" name="Rectangle 2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up, glass&#10;&#10;Description automatically generated">
            <a:extLst>
              <a:ext uri="{FF2B5EF4-FFF2-40B4-BE49-F238E27FC236}">
                <a16:creationId xmlns:a16="http://schemas.microsoft.com/office/drawing/2014/main" id="{10289FF8-3854-304E-820A-07A8ADE1A066}"/>
              </a:ext>
            </a:extLst>
          </p:cNvPr>
          <p:cNvPicPr>
            <a:picLocks noGrp="1" noChangeAspect="1"/>
          </p:cNvPicPr>
          <p:nvPr>
            <p:ph sz="quarter" idx="13"/>
          </p:nvPr>
        </p:nvPicPr>
        <p:blipFill>
          <a:blip r:embed="rId4"/>
          <a:stretch>
            <a:fillRect/>
          </a:stretch>
        </p:blipFill>
        <p:spPr>
          <a:xfrm>
            <a:off x="5322908" y="1165002"/>
            <a:ext cx="6174771" cy="3874668"/>
          </a:xfrm>
          <a:prstGeom prst="rect">
            <a:avLst/>
          </a:prstGeom>
        </p:spPr>
      </p:pic>
      <p:sp>
        <p:nvSpPr>
          <p:cNvPr id="6" name="TextBox 5">
            <a:extLst>
              <a:ext uri="{FF2B5EF4-FFF2-40B4-BE49-F238E27FC236}">
                <a16:creationId xmlns:a16="http://schemas.microsoft.com/office/drawing/2014/main" id="{94F2F965-2C96-1E48-982F-5927C33CD99F}"/>
              </a:ext>
            </a:extLst>
          </p:cNvPr>
          <p:cNvSpPr txBox="1"/>
          <p:nvPr/>
        </p:nvSpPr>
        <p:spPr>
          <a:xfrm>
            <a:off x="5091883" y="6013237"/>
            <a:ext cx="6636823" cy="369332"/>
          </a:xfrm>
          <a:prstGeom prst="rect">
            <a:avLst/>
          </a:prstGeom>
          <a:noFill/>
        </p:spPr>
        <p:txBody>
          <a:bodyPr wrap="square" rtlCol="0">
            <a:spAutoFit/>
          </a:bodyPr>
          <a:lstStyle/>
          <a:p>
            <a:pPr algn="ctr"/>
            <a:r>
              <a:rPr lang="en-US" dirty="0">
                <a:latin typeface="Century Gothic" panose="020B0502020202020204" pitchFamily="34" charset="0"/>
              </a:rPr>
              <a:t>Go to next slide for activity</a:t>
            </a:r>
          </a:p>
        </p:txBody>
      </p:sp>
    </p:spTree>
    <p:extLst>
      <p:ext uri="{BB962C8B-B14F-4D97-AF65-F5344CB8AC3E}">
        <p14:creationId xmlns:p14="http://schemas.microsoft.com/office/powerpoint/2010/main" val="414070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17" name="Rectangle 16">
            <a:extLst>
              <a:ext uri="{FF2B5EF4-FFF2-40B4-BE49-F238E27FC236}">
                <a16:creationId xmlns:a16="http://schemas.microsoft.com/office/drawing/2014/main" id="{4ED2C424-5870-46BF-B77E-0C113783B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B75501-2C4C-44D8-A541-FA33D7EF1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glass, table, cup&#10;&#10;Description automatically generated">
            <a:extLst>
              <a:ext uri="{FF2B5EF4-FFF2-40B4-BE49-F238E27FC236}">
                <a16:creationId xmlns:a16="http://schemas.microsoft.com/office/drawing/2014/main" id="{73FC5651-9EE9-D743-A09E-457531A1B984}"/>
              </a:ext>
            </a:extLst>
          </p:cNvPr>
          <p:cNvPicPr>
            <a:picLocks noGrp="1" noChangeAspect="1"/>
          </p:cNvPicPr>
          <p:nvPr>
            <p:ph sz="quarter" idx="13"/>
          </p:nvPr>
        </p:nvPicPr>
        <p:blipFill>
          <a:blip r:embed="rId4"/>
          <a:stretch>
            <a:fillRect/>
          </a:stretch>
        </p:blipFill>
        <p:spPr>
          <a:xfrm>
            <a:off x="2719596" y="643467"/>
            <a:ext cx="6752807" cy="5571066"/>
          </a:xfrm>
          <a:prstGeom prst="rect">
            <a:avLst/>
          </a:prstGeom>
        </p:spPr>
      </p:pic>
    </p:spTree>
    <p:extLst>
      <p:ext uri="{BB962C8B-B14F-4D97-AF65-F5344CB8AC3E}">
        <p14:creationId xmlns:p14="http://schemas.microsoft.com/office/powerpoint/2010/main" val="404698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Picture 3" descr="A girl sitting on a wooden floor&#10;&#10;Description automatically generated">
            <a:extLst>
              <a:ext uri="{FF2B5EF4-FFF2-40B4-BE49-F238E27FC236}">
                <a16:creationId xmlns:a16="http://schemas.microsoft.com/office/drawing/2014/main" id="{188AA045-0F4A-5146-B404-EC8D58B2A35F}"/>
              </a:ext>
            </a:extLst>
          </p:cNvPr>
          <p:cNvPicPr>
            <a:picLocks noChangeAspect="1"/>
          </p:cNvPicPr>
          <p:nvPr/>
        </p:nvPicPr>
        <p:blipFill rotWithShape="1">
          <a:blip r:embed="rId3"/>
          <a:srcRect r="9091" b="23391"/>
          <a:stretch/>
        </p:blipFill>
        <p:spPr>
          <a:xfrm>
            <a:off x="0" y="10"/>
            <a:ext cx="12191980" cy="6857990"/>
          </a:xfrm>
          <a:prstGeom prst="rect">
            <a:avLst/>
          </a:prstGeom>
        </p:spPr>
      </p:pic>
      <p:sp>
        <p:nvSpPr>
          <p:cNvPr id="9" name="Rectangle 10">
            <a:extLst>
              <a:ext uri="{FF2B5EF4-FFF2-40B4-BE49-F238E27FC236}">
                <a16:creationId xmlns:a16="http://schemas.microsoft.com/office/drawing/2014/main" id="{CC146B38-3E4E-4A67-91CF-55DBCC51B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153067" y="613608"/>
            <a:ext cx="8044107" cy="5638800"/>
          </a:xfrm>
          <a:custGeom>
            <a:avLst/>
            <a:gdLst/>
            <a:ahLst/>
            <a:cxnLst/>
            <a:rect l="l" t="t" r="r" b="b"/>
            <a:pathLst>
              <a:path w="8044107" h="5638800">
                <a:moveTo>
                  <a:pt x="8044107" y="0"/>
                </a:moveTo>
                <a:lnTo>
                  <a:pt x="8044107" y="5638800"/>
                </a:lnTo>
                <a:lnTo>
                  <a:pt x="0" y="5638800"/>
                </a:lnTo>
                <a:lnTo>
                  <a:pt x="295517"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563BDE0-966B-E740-B45F-61C8290C1793}"/>
              </a:ext>
            </a:extLst>
          </p:cNvPr>
          <p:cNvSpPr>
            <a:spLocks noGrp="1"/>
          </p:cNvSpPr>
          <p:nvPr>
            <p:ph type="title"/>
          </p:nvPr>
        </p:nvSpPr>
        <p:spPr>
          <a:xfrm rot="21420000">
            <a:off x="486113" y="1220999"/>
            <a:ext cx="6851188" cy="1151965"/>
          </a:xfrm>
        </p:spPr>
        <p:txBody>
          <a:bodyPr>
            <a:normAutofit/>
          </a:bodyPr>
          <a:lstStyle/>
          <a:p>
            <a:r>
              <a:rPr lang="en-US" sz="5000">
                <a:solidFill>
                  <a:schemeClr val="bg1"/>
                </a:solidFill>
              </a:rPr>
              <a:t>Are you ready to dance!</a:t>
            </a:r>
          </a:p>
        </p:txBody>
      </p:sp>
      <p:sp>
        <p:nvSpPr>
          <p:cNvPr id="3" name="Content Placeholder 2">
            <a:extLst>
              <a:ext uri="{FF2B5EF4-FFF2-40B4-BE49-F238E27FC236}">
                <a16:creationId xmlns:a16="http://schemas.microsoft.com/office/drawing/2014/main" id="{0E87A89E-4025-1A47-875C-A90489072E49}"/>
              </a:ext>
            </a:extLst>
          </p:cNvPr>
          <p:cNvSpPr>
            <a:spLocks noGrp="1"/>
          </p:cNvSpPr>
          <p:nvPr>
            <p:ph sz="quarter" idx="13"/>
          </p:nvPr>
        </p:nvSpPr>
        <p:spPr>
          <a:xfrm rot="21420000">
            <a:off x="587206" y="2448453"/>
            <a:ext cx="6859199" cy="2944652"/>
          </a:xfrm>
        </p:spPr>
        <p:txBody>
          <a:bodyPr>
            <a:normAutofit/>
          </a:bodyPr>
          <a:lstStyle/>
          <a:p>
            <a:r>
              <a:rPr lang="en-GB" sz="1700" dirty="0">
                <a:solidFill>
                  <a:schemeClr val="bg1"/>
                </a:solidFill>
                <a:latin typeface="Century Gothic" panose="020B0502020202020204" pitchFamily="34" charset="0"/>
              </a:rPr>
              <a:t>Dancing was one of the most popular pastimes in Britain, with young men and women flocking to local dancehalls, ballrooms and church halls to dance their cares away. In the early 1940s, American troops introduced British dancers to new fast paced dance crazes like the Lindy Hop and Jitterbug. Click on this link below to learn the Jitterbug! </a:t>
            </a:r>
            <a:r>
              <a:rPr lang="en-GB" sz="1600" dirty="0">
                <a:solidFill>
                  <a:schemeClr val="bg2">
                    <a:lumMod val="40000"/>
                    <a:lumOff val="60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https://dance.lovetoknow.com/Jitterbug_Dance_Steps</a:t>
            </a:r>
            <a:endParaRPr lang="en-US" sz="1700" dirty="0">
              <a:solidFill>
                <a:schemeClr val="bg2">
                  <a:lumMod val="40000"/>
                  <a:lumOff val="60000"/>
                </a:schemeClr>
              </a:solidFill>
              <a:latin typeface="Century Gothic" panose="020B0502020202020204" pitchFamily="34" charset="0"/>
            </a:endParaRPr>
          </a:p>
        </p:txBody>
      </p:sp>
    </p:spTree>
    <p:extLst>
      <p:ext uri="{BB962C8B-B14F-4D97-AF65-F5344CB8AC3E}">
        <p14:creationId xmlns:p14="http://schemas.microsoft.com/office/powerpoint/2010/main" val="92214525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22</TotalTime>
  <Words>715</Words>
  <Application>Microsoft Office PowerPoint</Application>
  <PresentationFormat>Widescreen</PresentationFormat>
  <Paragraphs>39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Impact</vt:lpstr>
      <vt:lpstr>Main Event</vt:lpstr>
      <vt:lpstr>Make a bravery medal</vt:lpstr>
      <vt:lpstr>Cooking DURING WORLD WAR II</vt:lpstr>
      <vt:lpstr>Make celebratory bunting</vt:lpstr>
      <vt:lpstr>SECRET MESSAGES</vt:lpstr>
      <vt:lpstr>Creating a code</vt:lpstr>
      <vt:lpstr>LET’S HAVE SOME MUSIC!</vt:lpstr>
      <vt:lpstr>Special cups</vt:lpstr>
      <vt:lpstr>PowerPoint Presentation</vt:lpstr>
      <vt:lpstr>Are you ready to dance!</vt:lpstr>
      <vt:lpstr>Having a VE DAY PARTY tomorrow!</vt:lpstr>
      <vt:lpstr>Keep dancing!</vt:lpstr>
      <vt:lpstr>Make a spitfire</vt:lpstr>
      <vt:lpstr>Watch this video</vt:lpstr>
      <vt:lpstr>Veterans of WORLD war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Deschamps, Ella (e.deschamps264@canterbury.ac.uk)</dc:creator>
  <cp:lastModifiedBy>Emily MacMillan</cp:lastModifiedBy>
  <cp:revision>6</cp:revision>
  <dcterms:created xsi:type="dcterms:W3CDTF">2020-04-30T00:47:32Z</dcterms:created>
  <dcterms:modified xsi:type="dcterms:W3CDTF">2020-05-07T16:32:55Z</dcterms:modified>
</cp:coreProperties>
</file>