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4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5F997-B956-4464-A02B-3D4C0BEB17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One Point Perspective </a:t>
            </a:r>
          </a:p>
        </p:txBody>
      </p:sp>
    </p:spTree>
    <p:extLst>
      <p:ext uri="{BB962C8B-B14F-4D97-AF65-F5344CB8AC3E}">
        <p14:creationId xmlns:p14="http://schemas.microsoft.com/office/powerpoint/2010/main" val="261242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A5B13-7D03-4539-9254-AC5F8569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898" y="0"/>
            <a:ext cx="9720072" cy="1499616"/>
          </a:xfrm>
        </p:spPr>
        <p:txBody>
          <a:bodyPr/>
          <a:lstStyle/>
          <a:p>
            <a:r>
              <a:rPr lang="en-GB" dirty="0"/>
              <a:t>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AAD93-48A8-4451-9F65-B87BD7C7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175" y="1172775"/>
            <a:ext cx="10543650" cy="2342271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/>
              <a:t>Today you are going to have a go at ‘</a:t>
            </a:r>
            <a:r>
              <a:rPr lang="en-GB" sz="2800" b="1" dirty="0"/>
              <a:t>One Point Perspective</a:t>
            </a:r>
            <a:r>
              <a:rPr lang="en-GB" sz="2400" dirty="0"/>
              <a:t>.’ </a:t>
            </a:r>
          </a:p>
          <a:p>
            <a:pPr marL="0" indent="0">
              <a:buNone/>
            </a:pPr>
            <a:r>
              <a:rPr lang="en-GB" sz="2400" dirty="0"/>
              <a:t>     - This means that there is a straight on view has one single vanishing spot. </a:t>
            </a:r>
          </a:p>
          <a:p>
            <a:r>
              <a:rPr lang="en-GB" sz="2400" dirty="0"/>
              <a:t>A </a:t>
            </a:r>
            <a:r>
              <a:rPr lang="en-GB" sz="2400" b="1" dirty="0"/>
              <a:t>Vanishing Point</a:t>
            </a:r>
            <a:r>
              <a:rPr lang="en-GB" sz="2400" dirty="0"/>
              <a:t> is the point at which all the parallel lines meet in the distance. </a:t>
            </a:r>
          </a:p>
          <a:p>
            <a:r>
              <a:rPr lang="en-GB" sz="2400" dirty="0"/>
              <a:t>Here are some examples: </a:t>
            </a:r>
            <a:r>
              <a:rPr lang="en-GB" sz="2400" dirty="0">
                <a:solidFill>
                  <a:srgbClr val="FF0000"/>
                </a:solidFill>
              </a:rPr>
              <a:t>Can you see the vanishing point they have chosen on these pictures?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2788F9-4AC9-405B-A027-E29A5B1B8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0" y="3475424"/>
            <a:ext cx="3779401" cy="28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B38EB0-5B5E-425B-9166-273B7771B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739" y="3475424"/>
            <a:ext cx="3863924" cy="28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671CFED-6E3F-4A3A-978F-1DD4219F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1" y="3469092"/>
            <a:ext cx="3752850" cy="29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3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120660E-F826-4655-BB97-984B17FE52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B36D89EE-FA2B-4C32-8C00-B2C6ED2123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7F86EF7-5A3C-4D27-A8F1-1155A6ED1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150" y="613482"/>
            <a:ext cx="6924275" cy="5522109"/>
          </a:xfrm>
          <a:prstGeom prst="roundRect">
            <a:avLst>
              <a:gd name="adj" fmla="val 2392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18307F8-152F-4244-A9FE-8D30EFFB79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D679E-CBCF-4C2A-B21F-17C14A08F3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9575" y="2474946"/>
            <a:ext cx="4688177" cy="357650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/>
              <a:t>Follow the steps: 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GB" cap="none" dirty="0">
                <a:latin typeface="Muli"/>
              </a:rPr>
              <a:t>Li</a:t>
            </a:r>
            <a:r>
              <a:rPr lang="en-GB" b="0" i="0" cap="none" dirty="0">
                <a:effectLst/>
                <a:latin typeface="Muli"/>
              </a:rPr>
              <a:t>ghtly with pencil, draw an “x” from corner to corner of the paper.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GB" cap="none" dirty="0">
                <a:latin typeface="Muli"/>
              </a:rPr>
              <a:t>D</a:t>
            </a:r>
            <a:r>
              <a:rPr lang="en-GB" b="0" i="0" cap="none" dirty="0">
                <a:effectLst/>
                <a:latin typeface="Muli"/>
              </a:rPr>
              <a:t>raw a dot in the middle of the “x” (the vanishing point).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GB" cap="none" dirty="0">
                <a:latin typeface="Muli"/>
              </a:rPr>
              <a:t>D</a:t>
            </a:r>
            <a:r>
              <a:rPr lang="en-GB" b="0" i="0" cap="none" dirty="0">
                <a:effectLst/>
                <a:latin typeface="Muli"/>
              </a:rPr>
              <a:t>raw a horizontal line through the middle of the paper, passing through the dot.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600" dirty="0"/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8F559-4768-4EBB-B559-C76A3358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r>
              <a:rPr lang="en-GB" sz="3200"/>
              <a:t>Now it is your turn to have a go: </a:t>
            </a:r>
          </a:p>
        </p:txBody>
      </p:sp>
    </p:spTree>
    <p:extLst>
      <p:ext uri="{BB962C8B-B14F-4D97-AF65-F5344CB8AC3E}">
        <p14:creationId xmlns:p14="http://schemas.microsoft.com/office/powerpoint/2010/main" val="291819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1929F-1BC9-4079-9944-4D371AB23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Next: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BBEF39-FB30-44E6-8FAE-BC0A0C11589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16008284">
            <a:off x="6150902" y="369553"/>
            <a:ext cx="5031367" cy="67084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1D5B3F-A966-42FE-AF00-17D7B0DBB7F5}"/>
              </a:ext>
            </a:extLst>
          </p:cNvPr>
          <p:cNvSpPr txBox="1"/>
          <p:nvPr/>
        </p:nvSpPr>
        <p:spPr>
          <a:xfrm>
            <a:off x="399011" y="1911927"/>
            <a:ext cx="40344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4. Split the bottom half of your page into 6 parts as shown. </a:t>
            </a:r>
          </a:p>
          <a:p>
            <a:endParaRPr lang="en-GB" sz="2800" dirty="0"/>
          </a:p>
          <a:p>
            <a:r>
              <a:rPr lang="en-GB" sz="2800" dirty="0"/>
              <a:t>5. Make sure each line meets back in the middle of your page.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67AD3E-AB64-43A5-A86F-C97755062BDD}"/>
              </a:ext>
            </a:extLst>
          </p:cNvPr>
          <p:cNvSpPr/>
          <p:nvPr/>
        </p:nvSpPr>
        <p:spPr>
          <a:xfrm>
            <a:off x="5691447" y="3602182"/>
            <a:ext cx="6057208" cy="216685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05DDC-95A6-48B6-8464-1F2C3B8738E8}"/>
              </a:ext>
            </a:extLst>
          </p:cNvPr>
          <p:cNvSpPr txBox="1"/>
          <p:nvPr/>
        </p:nvSpPr>
        <p:spPr>
          <a:xfrm>
            <a:off x="6212378" y="4100945"/>
            <a:ext cx="38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835AF-3C89-4608-9928-F5885AADA155}"/>
              </a:ext>
            </a:extLst>
          </p:cNvPr>
          <p:cNvSpPr txBox="1"/>
          <p:nvPr/>
        </p:nvSpPr>
        <p:spPr>
          <a:xfrm>
            <a:off x="6880167" y="5007033"/>
            <a:ext cx="38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5E20B3-DE45-4E6A-8561-64A253C5F385}"/>
              </a:ext>
            </a:extLst>
          </p:cNvPr>
          <p:cNvSpPr txBox="1"/>
          <p:nvPr/>
        </p:nvSpPr>
        <p:spPr>
          <a:xfrm>
            <a:off x="7905404" y="5191699"/>
            <a:ext cx="38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36ADEE-4A04-438C-AE5E-E7FDD69ED104}"/>
              </a:ext>
            </a:extLst>
          </p:cNvPr>
          <p:cNvSpPr txBox="1"/>
          <p:nvPr/>
        </p:nvSpPr>
        <p:spPr>
          <a:xfrm>
            <a:off x="8840474" y="5160234"/>
            <a:ext cx="38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7C7D58-39F5-446B-8D60-160F8BA95543}"/>
              </a:ext>
            </a:extLst>
          </p:cNvPr>
          <p:cNvSpPr txBox="1"/>
          <p:nvPr/>
        </p:nvSpPr>
        <p:spPr>
          <a:xfrm>
            <a:off x="9865711" y="4862945"/>
            <a:ext cx="38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CFF4D-42DA-495C-A2F2-3CEF23D6F1E3}"/>
              </a:ext>
            </a:extLst>
          </p:cNvPr>
          <p:cNvSpPr txBox="1"/>
          <p:nvPr/>
        </p:nvSpPr>
        <p:spPr>
          <a:xfrm>
            <a:off x="10521142" y="4031672"/>
            <a:ext cx="38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A34632-09C6-48B4-A4C6-CD1072630FB9}"/>
              </a:ext>
            </a:extLst>
          </p:cNvPr>
          <p:cNvSpPr/>
          <p:nvPr/>
        </p:nvSpPr>
        <p:spPr>
          <a:xfrm>
            <a:off x="8287790" y="3429000"/>
            <a:ext cx="382386" cy="433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ADFA84-C434-44B5-B547-F9A55881506D}"/>
              </a:ext>
            </a:extLst>
          </p:cNvPr>
          <p:cNvSpPr txBox="1"/>
          <p:nvPr/>
        </p:nvSpPr>
        <p:spPr>
          <a:xfrm>
            <a:off x="8697012" y="2844911"/>
            <a:ext cx="211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Middle Point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7956C4-E69B-4497-8810-C6235875D246}"/>
              </a:ext>
            </a:extLst>
          </p:cNvPr>
          <p:cNvCxnSpPr>
            <a:cxnSpLocks/>
          </p:cNvCxnSpPr>
          <p:nvPr/>
        </p:nvCxnSpPr>
        <p:spPr>
          <a:xfrm flipH="1">
            <a:off x="8528858" y="3186545"/>
            <a:ext cx="238298" cy="415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26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6D90-D3E5-4F61-B998-52A015B9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Then,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C4FD45-4CF9-4AB2-821C-4B083F94944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16200000">
            <a:off x="5820715" y="175066"/>
            <a:ext cx="5291138" cy="65078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103FBE-4ABA-497B-8249-337B749581F1}"/>
              </a:ext>
            </a:extLst>
          </p:cNvPr>
          <p:cNvSpPr txBox="1"/>
          <p:nvPr/>
        </p:nvSpPr>
        <p:spPr>
          <a:xfrm>
            <a:off x="432262" y="1770239"/>
            <a:ext cx="41674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7. In section 1 and 6, begin to draw trees. </a:t>
            </a:r>
          </a:p>
          <a:p>
            <a:endParaRPr lang="en-GB" sz="2800" dirty="0"/>
          </a:p>
          <a:p>
            <a:r>
              <a:rPr lang="en-GB" sz="2800" dirty="0"/>
              <a:t>8. Make sure the trees closest to the centre are small. </a:t>
            </a:r>
          </a:p>
          <a:p>
            <a:endParaRPr lang="en-GB" sz="2800" dirty="0"/>
          </a:p>
          <a:p>
            <a:r>
              <a:rPr lang="en-GB" sz="2800" dirty="0"/>
              <a:t>9. Gradually make the trees bigger as you come away from the middle point.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4A58FE-DB5B-4CB3-8105-4E86144A0E45}"/>
              </a:ext>
            </a:extLst>
          </p:cNvPr>
          <p:cNvSpPr txBox="1"/>
          <p:nvPr/>
        </p:nvSpPr>
        <p:spPr>
          <a:xfrm>
            <a:off x="5924204" y="4228407"/>
            <a:ext cx="38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CB06B-1D7B-454B-9215-3658C3653B14}"/>
              </a:ext>
            </a:extLst>
          </p:cNvPr>
          <p:cNvSpPr txBox="1"/>
          <p:nvPr/>
        </p:nvSpPr>
        <p:spPr>
          <a:xfrm>
            <a:off x="10172901" y="4347805"/>
            <a:ext cx="36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6. </a:t>
            </a:r>
          </a:p>
        </p:txBody>
      </p:sp>
    </p:spTree>
    <p:extLst>
      <p:ext uri="{BB962C8B-B14F-4D97-AF65-F5344CB8AC3E}">
        <p14:creationId xmlns:p14="http://schemas.microsoft.com/office/powerpoint/2010/main" val="27668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39AC9-94C0-44E7-A64B-37B484CB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After that:</a:t>
            </a:r>
          </a:p>
        </p:txBody>
      </p:sp>
      <p:pic>
        <p:nvPicPr>
          <p:cNvPr id="5" name="Content Placeholder 4" descr="A picture containing floor&#10;&#10;Description automatically generated">
            <a:extLst>
              <a:ext uri="{FF2B5EF4-FFF2-40B4-BE49-F238E27FC236}">
                <a16:creationId xmlns:a16="http://schemas.microsoft.com/office/drawing/2014/main" id="{0DB34945-AF34-4D08-9507-7A8BFC31A25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16200000">
            <a:off x="5572903" y="32008"/>
            <a:ext cx="4961829" cy="661577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2DFEAC-9DC9-4277-BF60-E3C1F0E9DB0D}"/>
              </a:ext>
            </a:extLst>
          </p:cNvPr>
          <p:cNvSpPr txBox="1"/>
          <p:nvPr/>
        </p:nvSpPr>
        <p:spPr>
          <a:xfrm>
            <a:off x="310341" y="1932061"/>
            <a:ext cx="40611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10. In the top half of your picture, draw a semi-circle in the centre, just on top of the middle point. </a:t>
            </a:r>
          </a:p>
          <a:p>
            <a:endParaRPr lang="en-GB" sz="2800" dirty="0"/>
          </a:p>
          <a:p>
            <a:r>
              <a:rPr lang="en-GB" sz="2800" dirty="0"/>
              <a:t>11. Finally, rub out lines 7 and 8 up until the middle point.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E66F8E-BBBB-4A1D-8265-285DFB5E7C65}"/>
              </a:ext>
            </a:extLst>
          </p:cNvPr>
          <p:cNvSpPr/>
          <p:nvPr/>
        </p:nvSpPr>
        <p:spPr>
          <a:xfrm>
            <a:off x="7309658" y="2704407"/>
            <a:ext cx="1257993" cy="60405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6BB278-A3BE-4DAA-85A2-C80F6B861B93}"/>
              </a:ext>
            </a:extLst>
          </p:cNvPr>
          <p:cNvSpPr txBox="1"/>
          <p:nvPr/>
        </p:nvSpPr>
        <p:spPr>
          <a:xfrm>
            <a:off x="6439593" y="2011680"/>
            <a:ext cx="4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A1C15D-45AA-4ABB-916C-385AC17E242B}"/>
              </a:ext>
            </a:extLst>
          </p:cNvPr>
          <p:cNvSpPr txBox="1"/>
          <p:nvPr/>
        </p:nvSpPr>
        <p:spPr>
          <a:xfrm>
            <a:off x="9063644" y="1932061"/>
            <a:ext cx="4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195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1416-A555-49F5-933D-EF24D6DB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Finally:</a:t>
            </a:r>
          </a:p>
        </p:txBody>
      </p:sp>
      <p:pic>
        <p:nvPicPr>
          <p:cNvPr id="9" name="Content Placeholder 4" descr="A picture containing floor&#10;&#10;Description automatically generated">
            <a:extLst>
              <a:ext uri="{FF2B5EF4-FFF2-40B4-BE49-F238E27FC236}">
                <a16:creationId xmlns:a16="http://schemas.microsoft.com/office/drawing/2014/main" id="{FE1C0E5A-17E8-4C9F-A082-A8F6348CD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771517" y="-102502"/>
            <a:ext cx="3027001" cy="40360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35B49D-79FA-400E-95AB-6196777C03CA}"/>
              </a:ext>
            </a:extLst>
          </p:cNvPr>
          <p:cNvSpPr txBox="1"/>
          <p:nvPr/>
        </p:nvSpPr>
        <p:spPr>
          <a:xfrm>
            <a:off x="359632" y="2163680"/>
            <a:ext cx="378010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11</a:t>
            </a:r>
            <a:r>
              <a:rPr lang="en-GB" sz="3200" dirty="0"/>
              <a:t>. Finally, rub out lines 7 and 8 up until the middle point.</a:t>
            </a:r>
          </a:p>
          <a:p>
            <a:endParaRPr lang="en-GB" sz="3200" dirty="0"/>
          </a:p>
          <a:p>
            <a:r>
              <a:rPr lang="en-GB" sz="3200" dirty="0"/>
              <a:t>12. You should have something that looks like this </a:t>
            </a:r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306B73-D755-42DA-A332-500E92312E7B}"/>
              </a:ext>
            </a:extLst>
          </p:cNvPr>
          <p:cNvSpPr txBox="1"/>
          <p:nvPr/>
        </p:nvSpPr>
        <p:spPr>
          <a:xfrm>
            <a:off x="7206496" y="1290320"/>
            <a:ext cx="53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7C48F-9BF4-4914-A9D8-086EF52C66E4}"/>
              </a:ext>
            </a:extLst>
          </p:cNvPr>
          <p:cNvSpPr txBox="1"/>
          <p:nvPr/>
        </p:nvSpPr>
        <p:spPr>
          <a:xfrm>
            <a:off x="8517776" y="1231939"/>
            <a:ext cx="53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8. </a:t>
            </a:r>
          </a:p>
        </p:txBody>
      </p:sp>
      <p:pic>
        <p:nvPicPr>
          <p:cNvPr id="16" name="Picture 1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BB28844-12A1-4618-9DCC-2A2C33E49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799990" y="3041313"/>
            <a:ext cx="3197841" cy="4263789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907C17-B475-46C1-BBA0-EF6C392EB4BE}"/>
              </a:ext>
            </a:extLst>
          </p:cNvPr>
          <p:cNvCxnSpPr/>
          <p:nvPr/>
        </p:nvCxnSpPr>
        <p:spPr>
          <a:xfrm>
            <a:off x="1812175" y="5403273"/>
            <a:ext cx="362434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04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DADB-CC89-4EC0-B926-FD06B873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To finish off: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78564E-2842-436B-A2B9-1B9E1CA64C1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09" y="1346663"/>
            <a:ext cx="5987388" cy="44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56B937-30C1-4638-B5E3-A7D61E946DCC}"/>
              </a:ext>
            </a:extLst>
          </p:cNvPr>
          <p:cNvSpPr txBox="1"/>
          <p:nvPr/>
        </p:nvSpPr>
        <p:spPr>
          <a:xfrm>
            <a:off x="1064029" y="1784465"/>
            <a:ext cx="361326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is an example of a similar painting. </a:t>
            </a:r>
          </a:p>
          <a:p>
            <a:endParaRPr lang="en-GB" sz="2000" dirty="0"/>
          </a:p>
          <a:p>
            <a:r>
              <a:rPr lang="en-GB" sz="2000" dirty="0"/>
              <a:t>Can you see what is different?</a:t>
            </a:r>
          </a:p>
          <a:p>
            <a:endParaRPr lang="en-GB" sz="2000" dirty="0"/>
          </a:p>
          <a:p>
            <a:r>
              <a:rPr lang="en-GB" sz="2000" b="1" dirty="0"/>
              <a:t>Activity: </a:t>
            </a:r>
          </a:p>
          <a:p>
            <a:r>
              <a:rPr lang="en-GB" sz="2000" dirty="0"/>
              <a:t>Using either, colouring pencils or paint, add some colour to your pictures to create something similar to this  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C08328-60D9-43D0-814F-8D51DF687AD0}"/>
              </a:ext>
            </a:extLst>
          </p:cNvPr>
          <p:cNvCxnSpPr>
            <a:cxnSpLocks/>
          </p:cNvCxnSpPr>
          <p:nvPr/>
        </p:nvCxnSpPr>
        <p:spPr>
          <a:xfrm flipV="1">
            <a:off x="2682240" y="4643307"/>
            <a:ext cx="2676698" cy="94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51671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349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Muli</vt:lpstr>
      <vt:lpstr>Tw Cen MT</vt:lpstr>
      <vt:lpstr>Droplet</vt:lpstr>
      <vt:lpstr>One Point Perspective </vt:lpstr>
      <vt:lpstr> Art</vt:lpstr>
      <vt:lpstr>Now it is your turn to have a go: </vt:lpstr>
      <vt:lpstr>Next:</vt:lpstr>
      <vt:lpstr>Then, </vt:lpstr>
      <vt:lpstr>After that:</vt:lpstr>
      <vt:lpstr>Finally:</vt:lpstr>
      <vt:lpstr>To finish off: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Point Perspective</dc:title>
  <dc:creator>Emily MacMillan</dc:creator>
  <cp:lastModifiedBy>Sarah Siddiqui</cp:lastModifiedBy>
  <cp:revision>6</cp:revision>
  <dcterms:created xsi:type="dcterms:W3CDTF">2020-07-06T15:20:47Z</dcterms:created>
  <dcterms:modified xsi:type="dcterms:W3CDTF">2020-07-07T14:23:22Z</dcterms:modified>
</cp:coreProperties>
</file>