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1"/>
  </p:handoutMasterIdLst>
  <p:sldIdLst>
    <p:sldId id="275" r:id="rId2"/>
    <p:sldId id="276" r:id="rId3"/>
    <p:sldId id="266" r:id="rId4"/>
    <p:sldId id="268" r:id="rId5"/>
    <p:sldId id="267" r:id="rId6"/>
    <p:sldId id="274" r:id="rId7"/>
    <p:sldId id="277" r:id="rId8"/>
    <p:sldId id="271" r:id="rId9"/>
    <p:sldId id="258" r:id="rId10"/>
  </p:sldIdLst>
  <p:sldSz cx="9144000" cy="6858000" type="screen4x3"/>
  <p:notesSz cx="6858000" cy="9144000"/>
  <p:embeddedFontLst>
    <p:embeddedFont>
      <p:font typeface="Open Sans"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Twinkl Light" charset="0"/>
      <p:regular r:id="rId2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B49"/>
    <a:srgbClr val="283A48"/>
    <a:srgbClr val="121A20"/>
    <a:srgbClr val="385266"/>
    <a:srgbClr val="D1BB5D"/>
    <a:srgbClr val="395265"/>
    <a:srgbClr val="357F71"/>
    <a:srgbClr val="3B5569"/>
    <a:srgbClr val="344C5E"/>
    <a:srgbClr val="1C4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8"/>
      </p:cViewPr>
      <p:guideLst>
        <p:guide orient="horz" pos="459"/>
        <p:guide pos="2880"/>
        <p:guide pos="5488"/>
        <p:guide pos="272"/>
        <p:guide orient="horz" pos="2160"/>
        <p:guide orient="horz" pos="4042"/>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31/01/2021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31/01/2021</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eystage3-ks3/keystage3-ks3-english"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0"/>
            <a:ext cx="4153989" cy="4266259"/>
          </a:xfrm>
          <a:prstGeom prst="rect">
            <a:avLst/>
          </a:prstGeom>
        </p:spPr>
      </p:pic>
      <p:pic>
        <p:nvPicPr>
          <p:cNvPr id="3" name="Picture 2"/>
          <p:cNvPicPr>
            <a:picLocks noChangeAspect="1"/>
          </p:cNvPicPr>
          <p:nvPr/>
        </p:nvPicPr>
        <p:blipFill>
          <a:blip r:embed="rId3"/>
          <a:stretch>
            <a:fillRect/>
          </a:stretch>
        </p:blipFill>
        <p:spPr>
          <a:xfrm>
            <a:off x="4370477" y="444137"/>
            <a:ext cx="4597280" cy="3017520"/>
          </a:xfrm>
          <a:prstGeom prst="rect">
            <a:avLst/>
          </a:prstGeom>
        </p:spPr>
      </p:pic>
      <p:pic>
        <p:nvPicPr>
          <p:cNvPr id="4" name="Picture 3"/>
          <p:cNvPicPr>
            <a:picLocks noChangeAspect="1"/>
          </p:cNvPicPr>
          <p:nvPr/>
        </p:nvPicPr>
        <p:blipFill>
          <a:blip r:embed="rId4"/>
          <a:stretch>
            <a:fillRect/>
          </a:stretch>
        </p:blipFill>
        <p:spPr>
          <a:xfrm>
            <a:off x="4370477" y="3579494"/>
            <a:ext cx="3607390" cy="3013069"/>
          </a:xfrm>
          <a:prstGeom prst="rect">
            <a:avLst/>
          </a:prstGeom>
        </p:spPr>
      </p:pic>
    </p:spTree>
    <p:extLst>
      <p:ext uri="{BB962C8B-B14F-4D97-AF65-F5344CB8AC3E}">
        <p14:creationId xmlns:p14="http://schemas.microsoft.com/office/powerpoint/2010/main" val="405265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461" y="111987"/>
            <a:ext cx="3489825" cy="4104890"/>
          </a:xfrm>
          <a:prstGeom prst="rect">
            <a:avLst/>
          </a:prstGeom>
        </p:spPr>
      </p:pic>
      <p:pic>
        <p:nvPicPr>
          <p:cNvPr id="4" name="Picture 3"/>
          <p:cNvPicPr>
            <a:picLocks noChangeAspect="1"/>
          </p:cNvPicPr>
          <p:nvPr/>
        </p:nvPicPr>
        <p:blipFill>
          <a:blip r:embed="rId3"/>
          <a:stretch>
            <a:fillRect/>
          </a:stretch>
        </p:blipFill>
        <p:spPr>
          <a:xfrm>
            <a:off x="3977367" y="702344"/>
            <a:ext cx="4853123" cy="5686675"/>
          </a:xfrm>
          <a:prstGeom prst="rect">
            <a:avLst/>
          </a:prstGeom>
        </p:spPr>
      </p:pic>
    </p:spTree>
    <p:extLst>
      <p:ext uri="{BB962C8B-B14F-4D97-AF65-F5344CB8AC3E}">
        <p14:creationId xmlns:p14="http://schemas.microsoft.com/office/powerpoint/2010/main" val="253552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479426" y="1013336"/>
            <a:ext cx="8196263" cy="1847265"/>
          </a:xfrm>
          <a:prstGeom prst="roundRect">
            <a:avLst>
              <a:gd name="adj" fmla="val 0"/>
            </a:avLst>
          </a:prstGeom>
          <a:solidFill>
            <a:srgbClr val="F0F5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1" name="Rounded Rectangle 10"/>
          <p:cNvSpPr/>
          <p:nvPr/>
        </p:nvSpPr>
        <p:spPr bwMode="auto">
          <a:xfrm>
            <a:off x="479426" y="3091373"/>
            <a:ext cx="8196263" cy="2317389"/>
          </a:xfrm>
          <a:prstGeom prst="roundRect">
            <a:avLst>
              <a:gd name="adj" fmla="val 0"/>
            </a:avLst>
          </a:prstGeom>
          <a:solidFill>
            <a:srgbClr val="F0F5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2" name="Content Placeholder 15"/>
          <p:cNvSpPr txBox="1">
            <a:spLocks/>
          </p:cNvSpPr>
          <p:nvPr/>
        </p:nvSpPr>
        <p:spPr bwMode="auto">
          <a:xfrm>
            <a:off x="684212" y="3934950"/>
            <a:ext cx="7775575" cy="10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learn about William Blake.</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read and understand a William Blake poem.</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consider how and why Mina is influenced by William Blake.</a:t>
            </a:r>
          </a:p>
        </p:txBody>
      </p:sp>
      <p:sp>
        <p:nvSpPr>
          <p:cNvPr id="13" name="Content Placeholder 15"/>
          <p:cNvSpPr txBox="1">
            <a:spLocks/>
          </p:cNvSpPr>
          <p:nvPr/>
        </p:nvSpPr>
        <p:spPr bwMode="auto">
          <a:xfrm>
            <a:off x="479425" y="1878101"/>
            <a:ext cx="8196263"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gn="just" fontAlgn="base">
              <a:lnSpc>
                <a:spcPct val="90000"/>
              </a:lnSpc>
              <a:spcBef>
                <a:spcPts val="1000"/>
              </a:spcBef>
              <a:spcAft>
                <a:spcPct val="0"/>
              </a:spcAft>
            </a:pPr>
            <a:r>
              <a:rPr lang="en-GB" altLang="en-US" sz="2400"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LO: Can I consider </a:t>
            </a:r>
            <a:r>
              <a:rPr lang="en-GB" altLang="en-US" sz="2400" dirty="0">
                <a:solidFill>
                  <a:srgbClr val="1C1C1C"/>
                </a:solidFill>
                <a:latin typeface="Open Sans" panose="020B0606030504020204" pitchFamily="34" charset="0"/>
                <a:ea typeface="Open Sans" panose="020B0606030504020204" pitchFamily="34" charset="0"/>
                <a:cs typeface="Open Sans" panose="020B0606030504020204" pitchFamily="34" charset="0"/>
              </a:rPr>
              <a:t>the character of Mina and her fascination with William </a:t>
            </a:r>
            <a:r>
              <a:rPr lang="en-GB" altLang="en-US" sz="2400" dirty="0" smtClean="0">
                <a:solidFill>
                  <a:srgbClr val="1C1C1C"/>
                </a:solidFill>
                <a:latin typeface="Open Sans" panose="020B0606030504020204" pitchFamily="34" charset="0"/>
                <a:ea typeface="Open Sans" panose="020B0606030504020204" pitchFamily="34" charset="0"/>
                <a:cs typeface="Open Sans" panose="020B0606030504020204" pitchFamily="34" charset="0"/>
              </a:rPr>
              <a:t>Blake?</a:t>
            </a:r>
            <a:endParaRPr lang="en-GB" altLang="en-US" sz="2400"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15"/>
          <p:cNvSpPr txBox="1">
            <a:spLocks/>
          </p:cNvSpPr>
          <p:nvPr/>
        </p:nvSpPr>
        <p:spPr>
          <a:xfrm>
            <a:off x="-748482" y="1060211"/>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smtClean="0">
                <a:solidFill>
                  <a:srgbClr val="293B49"/>
                </a:solidFill>
                <a:latin typeface="Open Sans" panose="020B0606030504020204" pitchFamily="34" charset="0"/>
                <a:ea typeface="Open Sans" panose="020B0606030504020204" pitchFamily="34" charset="0"/>
                <a:cs typeface="Open Sans" panose="020B0606030504020204" pitchFamily="34" charset="0"/>
              </a:rPr>
              <a:t>Monday 1</a:t>
            </a:r>
            <a:r>
              <a:rPr lang="en-GB" sz="3200" b="1" baseline="30000" dirty="0" smtClean="0">
                <a:solidFill>
                  <a:srgbClr val="293B49"/>
                </a:solidFill>
                <a:latin typeface="Open Sans" panose="020B0606030504020204" pitchFamily="34" charset="0"/>
                <a:ea typeface="Open Sans" panose="020B0606030504020204" pitchFamily="34" charset="0"/>
                <a:cs typeface="Open Sans" panose="020B0606030504020204" pitchFamily="34" charset="0"/>
              </a:rPr>
              <a:t>st</a:t>
            </a:r>
            <a:r>
              <a:rPr lang="en-GB" sz="3200" b="1" dirty="0" smtClean="0">
                <a:solidFill>
                  <a:srgbClr val="293B49"/>
                </a:solidFill>
                <a:latin typeface="Open Sans" panose="020B0606030504020204" pitchFamily="34" charset="0"/>
                <a:ea typeface="Open Sans" panose="020B0606030504020204" pitchFamily="34" charset="0"/>
                <a:cs typeface="Open Sans" panose="020B0606030504020204" pitchFamily="34" charset="0"/>
              </a:rPr>
              <a:t> February 2021</a:t>
            </a:r>
            <a:endParaRPr lang="en-GB" sz="3200" b="1" dirty="0">
              <a:solidFill>
                <a:srgbClr val="293B4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Content Placeholder 15"/>
          <p:cNvSpPr txBox="1">
            <a:spLocks/>
          </p:cNvSpPr>
          <p:nvPr/>
        </p:nvSpPr>
        <p:spPr>
          <a:xfrm>
            <a:off x="479427" y="3219286"/>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293B49"/>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C4282C76-1D20-418F-A1AB-354F96B80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09" y="0"/>
            <a:ext cx="3773191" cy="6858000"/>
          </a:xfrm>
          <a:prstGeom prst="rect">
            <a:avLst/>
          </a:prstGeom>
        </p:spPr>
      </p:pic>
      <p:sp>
        <p:nvSpPr>
          <p:cNvPr id="7170" name="Title 1"/>
          <p:cNvSpPr>
            <a:spLocks noGrp="1"/>
          </p:cNvSpPr>
          <p:nvPr>
            <p:ph type="ctrTitle" idx="4294967295"/>
          </p:nvPr>
        </p:nvSpPr>
        <p:spPr bwMode="auto">
          <a:xfrm>
            <a:off x="302003" y="623917"/>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b="1" dirty="0">
                <a:solidFill>
                  <a:srgbClr val="293B49"/>
                </a:solidFill>
                <a:latin typeface="Open Sans" panose="020B0606030504020204" pitchFamily="34" charset="0"/>
                <a:ea typeface="Open Sans" panose="020B0606030504020204" pitchFamily="34" charset="0"/>
                <a:cs typeface="Open Sans" panose="020B0606030504020204" pitchFamily="34" charset="0"/>
              </a:rPr>
              <a:t>Mina</a:t>
            </a:r>
          </a:p>
        </p:txBody>
      </p:sp>
      <p:sp>
        <p:nvSpPr>
          <p:cNvPr id="8" name="Title 1"/>
          <p:cNvSpPr txBox="1">
            <a:spLocks/>
          </p:cNvSpPr>
          <p:nvPr/>
        </p:nvSpPr>
        <p:spPr>
          <a:xfrm>
            <a:off x="431800" y="1299290"/>
            <a:ext cx="4155644" cy="646331"/>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800" dirty="0">
                <a:solidFill>
                  <a:schemeClr val="tx1">
                    <a:lumMod val="85000"/>
                    <a:lumOff val="15000"/>
                  </a:schemeClr>
                </a:solidFill>
                <a:latin typeface="Open Sans" pitchFamily="34" charset="0"/>
                <a:ea typeface="Open Sans" pitchFamily="34" charset="0"/>
                <a:cs typeface="Open Sans" pitchFamily="34" charset="0"/>
              </a:rPr>
              <a:t>What do we know about Mina so far? Write two lists:</a:t>
            </a:r>
          </a:p>
        </p:txBody>
      </p:sp>
      <p:sp>
        <p:nvSpPr>
          <p:cNvPr id="3" name="TextBox 2"/>
          <p:cNvSpPr txBox="1"/>
          <p:nvPr/>
        </p:nvSpPr>
        <p:spPr>
          <a:xfrm>
            <a:off x="330771" y="3567528"/>
            <a:ext cx="4155644" cy="3647152"/>
          </a:xfrm>
          <a:prstGeom prst="rect">
            <a:avLst/>
          </a:prstGeom>
          <a:noFill/>
        </p:spPr>
        <p:txBody>
          <a:bodyPr wrap="square" rtlCol="0">
            <a:spAutoFit/>
          </a:bodyPr>
          <a:lstStyle/>
          <a:p>
            <a:pPr>
              <a:spcAft>
                <a:spcPts val="600"/>
              </a:spcAft>
            </a:pPr>
            <a:r>
              <a:rPr lang="en-GB" b="1" u="sng"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Facts about Mina</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Michael’s neighbour</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Black hair</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Eyes that see right through you</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Likes nature</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Likes drawing</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Interested in birds</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Home-educated</a:t>
            </a:r>
          </a:p>
          <a:p>
            <a:pPr>
              <a:spcAft>
                <a:spcPts val="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Walks in her sleep</a:t>
            </a:r>
          </a:p>
          <a:p>
            <a:pPr>
              <a:spcAft>
                <a:spcPts val="600"/>
              </a:spcAft>
            </a:pPr>
            <a:endPar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p:cNvSpPr txBox="1"/>
          <p:nvPr/>
        </p:nvSpPr>
        <p:spPr>
          <a:xfrm>
            <a:off x="330771" y="2027308"/>
            <a:ext cx="5956183" cy="1431161"/>
          </a:xfrm>
          <a:prstGeom prst="rect">
            <a:avLst/>
          </a:prstGeom>
          <a:noFill/>
        </p:spPr>
        <p:txBody>
          <a:bodyPr wrap="square" rtlCol="0">
            <a:spAutoFit/>
          </a:bodyPr>
          <a:lstStyle/>
          <a:p>
            <a:pPr>
              <a:spcAft>
                <a:spcPts val="600"/>
              </a:spcAft>
            </a:pPr>
            <a:r>
              <a:rPr lang="en-GB" b="1" u="sng"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Words to describe Mina</a:t>
            </a:r>
          </a:p>
          <a:p>
            <a:pPr>
              <a:spcAft>
                <a:spcPts val="60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Bossy   Well-read   Eloquent   Curious</a:t>
            </a:r>
          </a:p>
          <a:p>
            <a:pPr>
              <a:spcAft>
                <a:spcPts val="60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Intelligent   Unusual   Direct   Kind</a:t>
            </a:r>
          </a:p>
          <a:p>
            <a:pPr>
              <a:spcAft>
                <a:spcPts val="600"/>
              </a:spcAft>
            </a:pPr>
            <a:r>
              <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Quirky   Thoughtful   Talented   Brave</a:t>
            </a:r>
          </a:p>
        </p:txBody>
      </p:sp>
      <p:sp>
        <p:nvSpPr>
          <p:cNvPr id="10" name="Oval 9">
            <a:extLst>
              <a:ext uri="{FF2B5EF4-FFF2-40B4-BE49-F238E27FC236}">
                <a16:creationId xmlns:a16="http://schemas.microsoft.com/office/drawing/2014/main" id="{09C2282D-83C6-4F43-AD97-FA3B442B51D5}"/>
              </a:ext>
            </a:extLst>
          </p:cNvPr>
          <p:cNvSpPr/>
          <p:nvPr/>
        </p:nvSpPr>
        <p:spPr>
          <a:xfrm>
            <a:off x="6166642" y="5721292"/>
            <a:ext cx="2425246" cy="824750"/>
          </a:xfrm>
          <a:prstGeom prst="ellipse">
            <a:avLst/>
          </a:prstGeom>
          <a:solidFill>
            <a:srgbClr val="283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knife&#10;&#10;Description automatically generated">
            <a:extLst>
              <a:ext uri="{FF2B5EF4-FFF2-40B4-BE49-F238E27FC236}">
                <a16:creationId xmlns:a16="http://schemas.microsoft.com/office/drawing/2014/main" id="{B29D05BD-B4BA-4469-BC74-8055DE3B59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78304" y="866258"/>
            <a:ext cx="1813583" cy="5367825"/>
          </a:xfrm>
          <a:prstGeom prst="rect">
            <a:avLst/>
          </a:prstGeom>
        </p:spPr>
      </p:pic>
    </p:spTree>
    <p:extLst>
      <p:ext uri="{BB962C8B-B14F-4D97-AF65-F5344CB8AC3E}">
        <p14:creationId xmlns:p14="http://schemas.microsoft.com/office/powerpoint/2010/main" val="37706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310392" y="615496"/>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b="1" dirty="0">
                <a:solidFill>
                  <a:srgbClr val="293B49"/>
                </a:solidFill>
                <a:latin typeface="Open Sans" panose="020B0606030504020204" pitchFamily="34" charset="0"/>
                <a:ea typeface="Open Sans" panose="020B0606030504020204" pitchFamily="34" charset="0"/>
                <a:cs typeface="Open Sans" panose="020B0606030504020204" pitchFamily="34" charset="0"/>
              </a:rPr>
              <a:t>William Blake</a:t>
            </a:r>
          </a:p>
        </p:txBody>
      </p:sp>
      <p:sp>
        <p:nvSpPr>
          <p:cNvPr id="8" name="Title 1"/>
          <p:cNvSpPr txBox="1">
            <a:spLocks/>
          </p:cNvSpPr>
          <p:nvPr/>
        </p:nvSpPr>
        <p:spPr>
          <a:xfrm>
            <a:off x="431801" y="1376363"/>
            <a:ext cx="4517705" cy="4478149"/>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1200"/>
              </a:spcAft>
              <a:defRPr/>
            </a:pPr>
            <a:r>
              <a:rPr lang="en-GB" sz="1800" b="1" dirty="0">
                <a:solidFill>
                  <a:schemeClr val="tx1">
                    <a:lumMod val="85000"/>
                    <a:lumOff val="15000"/>
                  </a:schemeClr>
                </a:solidFill>
                <a:latin typeface="Open Sans" pitchFamily="34" charset="0"/>
                <a:ea typeface="Open Sans" pitchFamily="34" charset="0"/>
                <a:cs typeface="Open Sans" pitchFamily="34" charset="0"/>
              </a:rPr>
              <a:t>Mina likes to quote William Blake. Have you heard of him before? What do you know about him?</a:t>
            </a:r>
          </a:p>
          <a:p>
            <a:pPr algn="l" fontAlgn="auto">
              <a:spcAft>
                <a:spcPts val="600"/>
              </a:spcAft>
              <a:defRPr/>
            </a:pPr>
            <a:r>
              <a:rPr lang="en-GB" sz="1800" dirty="0">
                <a:latin typeface="Open Sans" pitchFamily="34" charset="0"/>
                <a:ea typeface="Open Sans" pitchFamily="34" charset="0"/>
                <a:cs typeface="Open Sans" pitchFamily="34" charset="0"/>
              </a:rPr>
              <a:t>William Blake was born in London in 1757. He was a poet and painter, and is considered to be a major contributor to the Romantic movement.</a:t>
            </a:r>
          </a:p>
          <a:p>
            <a:pPr algn="l" fontAlgn="auto">
              <a:spcAft>
                <a:spcPts val="600"/>
              </a:spcAft>
              <a:defRPr/>
            </a:pPr>
            <a:r>
              <a:rPr lang="en-GB" sz="1800" dirty="0">
                <a:latin typeface="Open Sans" pitchFamily="34" charset="0"/>
                <a:ea typeface="Open Sans" pitchFamily="34" charset="0"/>
                <a:cs typeface="Open Sans" pitchFamily="34" charset="0"/>
              </a:rPr>
              <a:t>Romantics were interested in the power of nature, humanity and emotion; they were opposed to the industrialisation and scientific progress which was sweeping through Europe at the time. They were also concerned about the rights of the poor, feeling that they were often exploited by the Establishment.</a:t>
            </a:r>
          </a:p>
        </p:txBody>
      </p:sp>
      <p:sp>
        <p:nvSpPr>
          <p:cNvPr id="7" name="TextBox 6"/>
          <p:cNvSpPr txBox="1"/>
          <p:nvPr/>
        </p:nvSpPr>
        <p:spPr>
          <a:xfrm>
            <a:off x="6919759" y="7368919"/>
            <a:ext cx="1441343" cy="2031325"/>
          </a:xfrm>
          <a:prstGeom prst="rect">
            <a:avLst/>
          </a:prstGeom>
          <a:noFill/>
        </p:spPr>
        <p:txBody>
          <a:bodyPr wrap="square" rtlCol="0">
            <a:spAutoFit/>
          </a:bodyPr>
          <a:lstStyle/>
          <a:p>
            <a:r>
              <a:rPr lang="en-GB" dirty="0">
                <a:solidFill>
                  <a:srgbClr val="FF0000"/>
                </a:solidFill>
              </a:rPr>
              <a:t>4&amp;5. https://upload.wikimedia.org/wikipedia/commons/d/d3/Reddragon.jpg</a:t>
            </a:r>
          </a:p>
        </p:txBody>
      </p:sp>
      <p:pic>
        <p:nvPicPr>
          <p:cNvPr id="18" name="Picture 17" descr="A person sitting posing for the camera&#10;&#10;Description automatically generated">
            <a:extLst>
              <a:ext uri="{FF2B5EF4-FFF2-40B4-BE49-F238E27FC236}">
                <a16:creationId xmlns:a16="http://schemas.microsoft.com/office/drawing/2014/main" id="{F217B439-3E54-46DC-89EC-43E02527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09" y="0"/>
            <a:ext cx="3773191" cy="6858000"/>
          </a:xfrm>
          <a:prstGeom prst="rect">
            <a:avLst/>
          </a:prstGeom>
        </p:spPr>
      </p:pic>
    </p:spTree>
    <p:extLst>
      <p:ext uri="{BB962C8B-B14F-4D97-AF65-F5344CB8AC3E}">
        <p14:creationId xmlns:p14="http://schemas.microsoft.com/office/powerpoint/2010/main" val="1591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230665" y="29618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b="1" dirty="0">
                <a:solidFill>
                  <a:srgbClr val="293B49"/>
                </a:solidFill>
                <a:latin typeface="Open Sans" panose="020B0606030504020204" pitchFamily="34" charset="0"/>
                <a:ea typeface="Open Sans" panose="020B0606030504020204" pitchFamily="34" charset="0"/>
                <a:cs typeface="Open Sans" panose="020B0606030504020204" pitchFamily="34" charset="0"/>
              </a:rPr>
              <a:t>The Schoolboy</a:t>
            </a:r>
          </a:p>
        </p:txBody>
      </p:sp>
      <p:sp>
        <p:nvSpPr>
          <p:cNvPr id="8" name="Title 1"/>
          <p:cNvSpPr txBox="1">
            <a:spLocks/>
          </p:cNvSpPr>
          <p:nvPr/>
        </p:nvSpPr>
        <p:spPr>
          <a:xfrm>
            <a:off x="431800" y="1403804"/>
            <a:ext cx="4234060" cy="5170646"/>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I love to rise in a summer morn,</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When the birds sing on every tree;</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The distant huntsman winds his horn,</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And the skylark sings with me:</a:t>
            </a:r>
          </a:p>
          <a:p>
            <a:pPr algn="l" fontAlgn="auto">
              <a:spcAft>
                <a:spcPts val="18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 what sweet company!</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But to go to school in a summer morn, -</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 it drives all joy away!</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Under a cruel eye outworn,</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The little ones spend the day</a:t>
            </a:r>
          </a:p>
          <a:p>
            <a:pPr algn="l" fontAlgn="auto">
              <a:spcAft>
                <a:spcPts val="18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In sighing and dismay.</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Ah then at times I drooping sit,</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And spend many an anxious hour;</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Nor in my book can I take delight,</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Nor sit in learning's bower,</a:t>
            </a:r>
          </a:p>
          <a:p>
            <a:pPr algn="l"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Worn through with the dreary shower.</a:t>
            </a:r>
          </a:p>
        </p:txBody>
      </p:sp>
      <p:sp>
        <p:nvSpPr>
          <p:cNvPr id="3" name="TextBox 2"/>
          <p:cNvSpPr txBox="1"/>
          <p:nvPr/>
        </p:nvSpPr>
        <p:spPr>
          <a:xfrm>
            <a:off x="341831" y="1065250"/>
            <a:ext cx="5101840" cy="5509200"/>
          </a:xfrm>
          <a:prstGeom prst="rect">
            <a:avLst/>
          </a:prstGeom>
          <a:noFill/>
        </p:spPr>
        <p:txBody>
          <a:bodyPr wrap="square" rtlCol="0">
            <a:spAutoFit/>
          </a:bodyPr>
          <a:lstStyle/>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How can the bird that is born for joy</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Sit in a cage and sing?</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How can a child, when fears annoy,</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But droop his tender wing,</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And forget his youthful spring!</a:t>
            </a:r>
          </a:p>
          <a:p>
            <a:pPr fontAlgn="auto">
              <a:spcAft>
                <a:spcPts val="600"/>
              </a:spcAft>
              <a:defRPr/>
            </a:pPr>
            <a:endParaRPr lang="en-GB" sz="1600" dirty="0">
              <a:solidFill>
                <a:schemeClr val="tx1">
                  <a:lumMod val="85000"/>
                  <a:lumOff val="15000"/>
                </a:schemeClr>
              </a:solidFill>
              <a:latin typeface="Open Sans" pitchFamily="34" charset="0"/>
              <a:ea typeface="Open Sans" pitchFamily="34" charset="0"/>
              <a:cs typeface="Open Sans" pitchFamily="34" charset="0"/>
            </a:endParaRP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 father and mother if buds are nipped,</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And blossoms blown away;</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And if the tender plants are stripped</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Of their joy in the springing day,</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By sorrow and care's dismay, -</a:t>
            </a:r>
          </a:p>
          <a:p>
            <a:pPr fontAlgn="auto">
              <a:spcAft>
                <a:spcPts val="600"/>
              </a:spcAft>
              <a:defRPr/>
            </a:pPr>
            <a:endParaRPr lang="en-GB" sz="1600" dirty="0">
              <a:solidFill>
                <a:schemeClr val="tx1">
                  <a:lumMod val="85000"/>
                  <a:lumOff val="15000"/>
                </a:schemeClr>
              </a:solidFill>
              <a:latin typeface="Open Sans" pitchFamily="34" charset="0"/>
              <a:ea typeface="Open Sans" pitchFamily="34" charset="0"/>
              <a:cs typeface="Open Sans" pitchFamily="34" charset="0"/>
            </a:endParaRP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How shall the summer arise in joy,</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Or the summer fruits appear?</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Or how shall we gather what griefs destroy,</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Or bless the mellowing year,</a:t>
            </a:r>
          </a:p>
          <a:p>
            <a:pPr fontAlgn="auto">
              <a:spcAft>
                <a:spcPts val="600"/>
              </a:spcAft>
              <a:defRPr/>
            </a:pPr>
            <a:r>
              <a:rPr lang="en-GB" sz="1600" dirty="0">
                <a:solidFill>
                  <a:schemeClr val="tx1">
                    <a:lumMod val="85000"/>
                    <a:lumOff val="15000"/>
                  </a:schemeClr>
                </a:solidFill>
                <a:latin typeface="Open Sans" pitchFamily="34" charset="0"/>
                <a:ea typeface="Open Sans" pitchFamily="34" charset="0"/>
                <a:cs typeface="Open Sans" pitchFamily="34" charset="0"/>
              </a:rPr>
              <a:t>When the blasts of winter appear?</a:t>
            </a:r>
          </a:p>
        </p:txBody>
      </p:sp>
      <p:sp>
        <p:nvSpPr>
          <p:cNvPr id="4" name="TextBox 3"/>
          <p:cNvSpPr txBox="1"/>
          <p:nvPr/>
        </p:nvSpPr>
        <p:spPr>
          <a:xfrm>
            <a:off x="341831" y="961068"/>
            <a:ext cx="7317353" cy="307777"/>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From </a:t>
            </a:r>
            <a:r>
              <a:rPr lang="en-GB" sz="1400" i="1" dirty="0">
                <a:latin typeface="Open Sans" panose="020B0606030504020204" pitchFamily="34" charset="0"/>
                <a:ea typeface="Open Sans" panose="020B0606030504020204" pitchFamily="34" charset="0"/>
                <a:cs typeface="Open Sans" panose="020B0606030504020204" pitchFamily="34" charset="0"/>
              </a:rPr>
              <a:t>Songs of Experience </a:t>
            </a:r>
            <a:r>
              <a:rPr lang="en-GB" sz="1400" dirty="0">
                <a:latin typeface="Open Sans" panose="020B0606030504020204" pitchFamily="34" charset="0"/>
                <a:ea typeface="Open Sans" panose="020B0606030504020204" pitchFamily="34" charset="0"/>
                <a:cs typeface="Open Sans" panose="020B0606030504020204" pitchFamily="34" charset="0"/>
              </a:rPr>
              <a:t>by William Blake.</a:t>
            </a:r>
          </a:p>
        </p:txBody>
      </p:sp>
      <p:sp>
        <p:nvSpPr>
          <p:cNvPr id="5" name="Oval 4">
            <a:extLst>
              <a:ext uri="{FF2B5EF4-FFF2-40B4-BE49-F238E27FC236}">
                <a16:creationId xmlns:a16="http://schemas.microsoft.com/office/drawing/2014/main" id="{7C6A3852-B3AC-4153-8A78-66C347F48B3A}"/>
              </a:ext>
            </a:extLst>
          </p:cNvPr>
          <p:cNvSpPr/>
          <p:nvPr/>
        </p:nvSpPr>
        <p:spPr>
          <a:xfrm>
            <a:off x="4481875" y="702537"/>
            <a:ext cx="5336849" cy="5336849"/>
          </a:xfrm>
          <a:prstGeom prst="ellipse">
            <a:avLst/>
          </a:prstGeom>
          <a:solidFill>
            <a:srgbClr val="395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building, cage, street, clock&#10;&#10;Description automatically generated">
            <a:extLst>
              <a:ext uri="{FF2B5EF4-FFF2-40B4-BE49-F238E27FC236}">
                <a16:creationId xmlns:a16="http://schemas.microsoft.com/office/drawing/2014/main" id="{9A97D32F-C40F-498F-99AA-D7ADF8325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0003" y="1421822"/>
            <a:ext cx="2320592" cy="3505865"/>
          </a:xfrm>
          <a:prstGeom prst="rect">
            <a:avLst/>
          </a:prstGeom>
        </p:spPr>
      </p:pic>
    </p:spTree>
    <p:extLst>
      <p:ext uri="{BB962C8B-B14F-4D97-AF65-F5344CB8AC3E}">
        <p14:creationId xmlns:p14="http://schemas.microsoft.com/office/powerpoint/2010/main" val="25486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188115-3C18-4AA2-AF7B-2A2A514D72E5}"/>
              </a:ext>
            </a:extLst>
          </p:cNvPr>
          <p:cNvSpPr/>
          <p:nvPr/>
        </p:nvSpPr>
        <p:spPr>
          <a:xfrm>
            <a:off x="0" y="-25586"/>
            <a:ext cx="9144000" cy="6883586"/>
          </a:xfrm>
          <a:prstGeom prst="rect">
            <a:avLst/>
          </a:prstGeom>
          <a:solidFill>
            <a:srgbClr val="D1BB5D">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0"/>
              </a:spcAft>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William Blake’s message in this poem?</a:t>
            </a:r>
          </a:p>
          <a:p>
            <a:pPr algn="ctr">
              <a:spcAft>
                <a:spcPts val="3000"/>
              </a:spcAft>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imagery does he use to make his point?</a:t>
            </a:r>
          </a:p>
          <a:p>
            <a:pPr algn="ctr">
              <a:spcAft>
                <a:spcPts val="3000"/>
              </a:spcAft>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 you agree with him?</a:t>
            </a:r>
          </a:p>
          <a:p>
            <a:pPr algn="ctr">
              <a:spcAft>
                <a:spcPts val="3000"/>
              </a:spcAft>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does this poem connect Mina and Michael?</a:t>
            </a:r>
          </a:p>
        </p:txBody>
      </p:sp>
      <p:sp>
        <p:nvSpPr>
          <p:cNvPr id="4" name="TextBox 3"/>
          <p:cNvSpPr txBox="1"/>
          <p:nvPr/>
        </p:nvSpPr>
        <p:spPr>
          <a:xfrm>
            <a:off x="548640" y="209006"/>
            <a:ext cx="8046720" cy="1446550"/>
          </a:xfrm>
          <a:prstGeom prst="rect">
            <a:avLst/>
          </a:prstGeom>
          <a:noFill/>
        </p:spPr>
        <p:txBody>
          <a:bodyPr wrap="square" rtlCol="0">
            <a:spAutoFit/>
          </a:bodyPr>
          <a:lstStyle/>
          <a:p>
            <a:pPr algn="ctr"/>
            <a:r>
              <a:rPr lang="en-US" sz="2800" u="sng" dirty="0" smtClean="0"/>
              <a:t>Activity 1</a:t>
            </a:r>
          </a:p>
          <a:p>
            <a:r>
              <a:rPr lang="en-US" sz="2000" dirty="0" smtClean="0"/>
              <a:t>Now answer these questions in your own words. Try and answer in much detail as possible. Aim to write at least </a:t>
            </a:r>
            <a:r>
              <a:rPr lang="en-US" sz="2000" dirty="0" smtClean="0"/>
              <a:t>3/4 </a:t>
            </a:r>
            <a:r>
              <a:rPr lang="en-US" sz="2000" dirty="0" smtClean="0"/>
              <a:t>lines for each answer and express your views using evidence from the poem. </a:t>
            </a:r>
            <a:endParaRPr lang="en-US" sz="2000" dirty="0"/>
          </a:p>
        </p:txBody>
      </p:sp>
    </p:spTree>
    <p:extLst>
      <p:ext uri="{BB962C8B-B14F-4D97-AF65-F5344CB8AC3E}">
        <p14:creationId xmlns:p14="http://schemas.microsoft.com/office/powerpoint/2010/main" val="15626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7F92180-9D56-460A-9BB3-2D64140D42C3}"/>
              </a:ext>
            </a:extLst>
          </p:cNvPr>
          <p:cNvSpPr/>
          <p:nvPr/>
        </p:nvSpPr>
        <p:spPr>
          <a:xfrm>
            <a:off x="5926935" y="3774494"/>
            <a:ext cx="3217065" cy="3083506"/>
          </a:xfrm>
          <a:prstGeom prst="ellipse">
            <a:avLst/>
          </a:prstGeom>
          <a:solidFill>
            <a:srgbClr val="D1B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knife&#10;&#10;Description automatically generated">
            <a:extLst>
              <a:ext uri="{FF2B5EF4-FFF2-40B4-BE49-F238E27FC236}">
                <a16:creationId xmlns:a16="http://schemas.microsoft.com/office/drawing/2014/main" id="{0A72015C-6176-41B6-9A07-983FCD16CF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539"/>
          <a:stretch/>
        </p:blipFill>
        <p:spPr>
          <a:xfrm>
            <a:off x="7038722" y="4442864"/>
            <a:ext cx="1347632" cy="1782263"/>
          </a:xfrm>
          <a:prstGeom prst="rect">
            <a:avLst/>
          </a:prstGeom>
        </p:spPr>
      </p:pic>
      <p:sp>
        <p:nvSpPr>
          <p:cNvPr id="7" name="TextBox 6"/>
          <p:cNvSpPr txBox="1"/>
          <p:nvPr/>
        </p:nvSpPr>
        <p:spPr>
          <a:xfrm>
            <a:off x="548640" y="209006"/>
            <a:ext cx="6490082" cy="4955203"/>
          </a:xfrm>
          <a:prstGeom prst="rect">
            <a:avLst/>
          </a:prstGeom>
          <a:noFill/>
        </p:spPr>
        <p:txBody>
          <a:bodyPr wrap="square" rtlCol="0">
            <a:spAutoFit/>
          </a:bodyPr>
          <a:lstStyle/>
          <a:p>
            <a:pPr algn="ctr"/>
            <a:r>
              <a:rPr lang="en-US" sz="2800" u="sng" dirty="0" smtClean="0"/>
              <a:t>Activity </a:t>
            </a:r>
            <a:r>
              <a:rPr lang="en-US" sz="2800" u="sng" dirty="0" smtClean="0"/>
              <a:t>2</a:t>
            </a:r>
          </a:p>
          <a:p>
            <a:pPr algn="ctr"/>
            <a:endParaRPr lang="en-US" sz="2800" u="sng" dirty="0" smtClean="0"/>
          </a:p>
          <a:p>
            <a:r>
              <a:rPr lang="en-US" sz="2000" dirty="0" smtClean="0"/>
              <a:t>Now </a:t>
            </a:r>
            <a:r>
              <a:rPr lang="en-US" sz="2000" dirty="0" smtClean="0"/>
              <a:t>write a </a:t>
            </a:r>
            <a:r>
              <a:rPr lang="en-US" sz="2000" b="1" u="sng" dirty="0" smtClean="0"/>
              <a:t>short review </a:t>
            </a:r>
            <a:r>
              <a:rPr lang="en-US" sz="2000" dirty="0" smtClean="0"/>
              <a:t>of the poe</a:t>
            </a:r>
            <a:r>
              <a:rPr lang="en-US" sz="2000" dirty="0" smtClean="0"/>
              <a:t>m </a:t>
            </a:r>
            <a:r>
              <a:rPr lang="en-US" sz="2000" i="1" dirty="0" smtClean="0"/>
              <a:t>The Schoolboy</a:t>
            </a:r>
            <a:r>
              <a:rPr lang="en-US" sz="2000" dirty="0" smtClean="0"/>
              <a:t>.</a:t>
            </a:r>
            <a:r>
              <a:rPr lang="en-US" sz="2000" i="1" dirty="0" smtClean="0"/>
              <a:t> </a:t>
            </a:r>
          </a:p>
          <a:p>
            <a:r>
              <a:rPr lang="en-US" sz="2000" dirty="0" smtClean="0"/>
              <a:t>Here are some prompts to help you write your review:</a:t>
            </a:r>
          </a:p>
          <a:p>
            <a:endParaRPr lang="en-US" sz="2000" dirty="0" smtClean="0"/>
          </a:p>
          <a:p>
            <a:pPr marL="342900" indent="-342900">
              <a:buFont typeface="Arial" panose="020B0604020202020204" pitchFamily="34" charset="0"/>
              <a:buChar char="•"/>
            </a:pPr>
            <a:r>
              <a:rPr lang="en-GB" sz="2000" dirty="0"/>
              <a:t>What is the poem about? </a:t>
            </a:r>
            <a:endParaRPr lang="en-GB" sz="2000" dirty="0" smtClean="0"/>
          </a:p>
          <a:p>
            <a:pPr marL="342900" indent="-342900">
              <a:buFont typeface="Arial" panose="020B0604020202020204" pitchFamily="34" charset="0"/>
              <a:buChar char="•"/>
            </a:pPr>
            <a:r>
              <a:rPr lang="en-US" sz="2000" dirty="0"/>
              <a:t>Does the poem rhyme</a:t>
            </a:r>
            <a:r>
              <a:rPr lang="en-US" sz="2000" dirty="0" smtClean="0"/>
              <a:t>?</a:t>
            </a:r>
          </a:p>
          <a:p>
            <a:pPr marL="342900" indent="-342900">
              <a:buFont typeface="Arial" panose="020B0604020202020204" pitchFamily="34" charset="0"/>
              <a:buChar char="•"/>
            </a:pPr>
            <a:r>
              <a:rPr lang="en-GB" sz="2000" dirty="0"/>
              <a:t>What is your favourite word or phrase in the poem? Explain why you like it. </a:t>
            </a:r>
            <a:endParaRPr lang="en-GB" sz="2000" dirty="0" smtClean="0"/>
          </a:p>
          <a:p>
            <a:pPr marL="342900" indent="-342900">
              <a:buFont typeface="Arial" panose="020B0604020202020204" pitchFamily="34" charset="0"/>
              <a:buChar char="•"/>
            </a:pPr>
            <a:r>
              <a:rPr lang="en-GB" sz="2000" dirty="0"/>
              <a:t>What is your least favourite word or phrase in the poem? Explain why you don’t like it. </a:t>
            </a:r>
            <a:endParaRPr lang="en-GB" sz="2000" dirty="0" smtClean="0"/>
          </a:p>
          <a:p>
            <a:pPr marL="342900" indent="-342900">
              <a:buFont typeface="Arial" panose="020B0604020202020204" pitchFamily="34" charset="0"/>
              <a:buChar char="•"/>
            </a:pPr>
            <a:r>
              <a:rPr lang="en-GB" sz="2000" dirty="0"/>
              <a:t>Are there any similes or metaphors in the poem? If so, find and copy one</a:t>
            </a:r>
            <a:r>
              <a:rPr lang="en-GB" sz="2000" dirty="0" smtClean="0"/>
              <a:t>.</a:t>
            </a:r>
          </a:p>
          <a:p>
            <a:pPr marL="342900" indent="-342900">
              <a:buFont typeface="Arial" panose="020B0604020202020204" pitchFamily="34" charset="0"/>
              <a:buChar char="•"/>
            </a:pPr>
            <a:r>
              <a:rPr lang="en-GB" sz="2000" dirty="0"/>
              <a:t>How does the poem make you feel? Explain your answer. </a:t>
            </a:r>
            <a:endParaRPr lang="en-US" sz="2000" dirty="0" smtClean="0"/>
          </a:p>
          <a:p>
            <a:r>
              <a:rPr lang="en-US" sz="2000" dirty="0" smtClean="0"/>
              <a:t> </a:t>
            </a:r>
            <a:endParaRPr lang="en-US" sz="2000" dirty="0"/>
          </a:p>
        </p:txBody>
      </p:sp>
    </p:spTree>
    <p:extLst>
      <p:ext uri="{BB962C8B-B14F-4D97-AF65-F5344CB8AC3E}">
        <p14:creationId xmlns:p14="http://schemas.microsoft.com/office/powerpoint/2010/main" val="231926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058E781A-F768-4837-B423-9860AD7F8646}"/>
              </a:ext>
            </a:extLst>
          </p:cNvPr>
          <p:cNvSpPr/>
          <p:nvPr/>
        </p:nvSpPr>
        <p:spPr>
          <a:xfrm>
            <a:off x="3821987" y="3177283"/>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1C82036-2C85-4043-8EA4-570A64356F9B}" vid="{F84EC833-F40E-4BB6-8865-2810A3E73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2942</TotalTime>
  <Words>618</Words>
  <Application>Microsoft Office PowerPoint</Application>
  <PresentationFormat>On-screen Show (4:3)</PresentationFormat>
  <Paragraphs>81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Open Sans</vt:lpstr>
      <vt:lpstr>Calibri</vt:lpstr>
      <vt:lpstr>Twinkl Light</vt:lpstr>
      <vt:lpstr>Office Theme</vt:lpstr>
      <vt:lpstr>PowerPoint Presentation</vt:lpstr>
      <vt:lpstr>PowerPoint Presentation</vt:lpstr>
      <vt:lpstr>PowerPoint Presentation</vt:lpstr>
      <vt:lpstr>Mina</vt:lpstr>
      <vt:lpstr>William Blake</vt:lpstr>
      <vt:lpstr>The Schoolboy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Sandle-Keynes</dc:creator>
  <cp:lastModifiedBy>Sarah Siddiqui</cp:lastModifiedBy>
  <cp:revision>81</cp:revision>
  <dcterms:created xsi:type="dcterms:W3CDTF">2020-07-28T13:27:17Z</dcterms:created>
  <dcterms:modified xsi:type="dcterms:W3CDTF">2021-01-31T16:28:45Z</dcterms:modified>
</cp:coreProperties>
</file>