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9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2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12183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6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4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1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3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0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4BAC-7F62-48CD-96CC-804CE36B037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DD64A-4D0B-4692-888A-7B1E7786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Starter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Improve the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And they lived happily ever after.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Indisputably, the young couple lived happily ever after in their old, ancient dwelling in the middle of tall, oak, indestructible trees.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586446"/>
            <a:ext cx="10108474" cy="120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9397"/>
          </a:xfrm>
        </p:spPr>
        <p:txBody>
          <a:bodyPr>
            <a:normAutofit/>
          </a:bodyPr>
          <a:lstStyle/>
          <a:p>
            <a:pPr algn="l"/>
            <a:r>
              <a:rPr lang="en-GB" sz="3200" u="sng" dirty="0"/>
              <a:t>Monday </a:t>
            </a:r>
            <a:r>
              <a:rPr lang="en-GB" sz="3200" u="sng" dirty="0" smtClean="0"/>
              <a:t>11</a:t>
            </a:r>
            <a:r>
              <a:rPr lang="en-GB" sz="3200" u="sng" baseline="30000" dirty="0" smtClean="0"/>
              <a:t>th</a:t>
            </a:r>
            <a:r>
              <a:rPr lang="en-GB" sz="3200" u="sng" dirty="0" smtClean="0"/>
              <a:t> January 2021</a:t>
            </a:r>
            <a:r>
              <a:rPr lang="en-GB" sz="3200" u="sng" dirty="0"/>
              <a:t/>
            </a:r>
            <a:br>
              <a:rPr lang="en-GB" sz="3200" u="sng" dirty="0"/>
            </a:br>
            <a:r>
              <a:rPr lang="en-GB" sz="3200" u="sng" dirty="0"/>
              <a:t>LO: Can I make inferences and predictions based on the text?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GB" sz="2000" dirty="0" smtClean="0"/>
              <a:t>I </a:t>
            </a:r>
            <a:r>
              <a:rPr lang="en-GB" sz="2000" dirty="0"/>
              <a:t>can participate in a discussion </a:t>
            </a:r>
          </a:p>
          <a:p>
            <a:pPr algn="l"/>
            <a:r>
              <a:rPr lang="en-GB" sz="2000" dirty="0"/>
              <a:t>I can make inferences </a:t>
            </a:r>
          </a:p>
          <a:p>
            <a:pPr algn="l"/>
            <a:r>
              <a:rPr lang="en-GB" sz="2000" dirty="0"/>
              <a:t>I can ask relevant </a:t>
            </a:r>
            <a:r>
              <a:rPr lang="en-GB" sz="2000" dirty="0" smtClean="0"/>
              <a:t>questions</a:t>
            </a:r>
          </a:p>
          <a:p>
            <a:pPr algn="l"/>
            <a:r>
              <a:rPr lang="en-GB" sz="2000" dirty="0" smtClean="0"/>
              <a:t>I can write a suitable prediction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56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What are our first impressions?</a:t>
            </a:r>
            <a:endParaRPr lang="en-US" dirty="0"/>
          </a:p>
        </p:txBody>
      </p:sp>
      <p:pic>
        <p:nvPicPr>
          <p:cNvPr id="1026" name="Picture 2" descr="Skellig: Amazon.co.uk: Almond, David: Boo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21" y="1864814"/>
            <a:ext cx="28109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nderList - Skellig - David Alm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1864814"/>
            <a:ext cx="2848883" cy="43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94144"/>
              </p:ext>
            </p:extLst>
          </p:nvPr>
        </p:nvGraphicFramePr>
        <p:xfrm>
          <a:off x="9250680" y="1864814"/>
          <a:ext cx="1761309" cy="2072640"/>
        </p:xfrm>
        <a:graphic>
          <a:graphicData uri="http://schemas.openxmlformats.org/drawingml/2006/table">
            <a:tbl>
              <a:tblPr/>
              <a:tblGrid>
                <a:gridCol w="1761309">
                  <a:extLst>
                    <a:ext uri="{9D8B030D-6E8A-4147-A177-3AD203B41FA5}">
                      <a16:colId xmlns:a16="http://schemas.microsoft.com/office/drawing/2014/main" val="3371102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600" u="non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Does this remind you of anything you've read before?</a:t>
                      </a:r>
                      <a:endParaRPr lang="en-GB" u="none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38044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22225"/>
              </p:ext>
            </p:extLst>
          </p:nvPr>
        </p:nvGraphicFramePr>
        <p:xfrm>
          <a:off x="797788" y="1864814"/>
          <a:ext cx="1957251" cy="883920"/>
        </p:xfrm>
        <a:graphic>
          <a:graphicData uri="http://schemas.openxmlformats.org/drawingml/2006/table">
            <a:tbl>
              <a:tblPr/>
              <a:tblGrid>
                <a:gridCol w="1957251">
                  <a:extLst>
                    <a:ext uri="{9D8B030D-6E8A-4147-A177-3AD203B41FA5}">
                      <a16:colId xmlns:a16="http://schemas.microsoft.com/office/drawing/2014/main" val="3641512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600" u="none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Who/what</a:t>
                      </a:r>
                      <a:r>
                        <a:rPr lang="en-US" sz="2600" u="none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 is this</a:t>
                      </a:r>
                      <a:r>
                        <a:rPr lang="en-US" sz="2600" u="none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?</a:t>
                      </a:r>
                      <a:endParaRPr lang="en-US" u="none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65352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15858"/>
              </p:ext>
            </p:extLst>
          </p:nvPr>
        </p:nvGraphicFramePr>
        <p:xfrm>
          <a:off x="797788" y="2893605"/>
          <a:ext cx="1714591" cy="1280160"/>
        </p:xfrm>
        <a:graphic>
          <a:graphicData uri="http://schemas.openxmlformats.org/drawingml/2006/table">
            <a:tbl>
              <a:tblPr/>
              <a:tblGrid>
                <a:gridCol w="1714591">
                  <a:extLst>
                    <a:ext uri="{9D8B030D-6E8A-4147-A177-3AD203B41FA5}">
                      <a16:colId xmlns:a16="http://schemas.microsoft.com/office/drawing/2014/main" val="4009339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600" u="none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What do you think</a:t>
                      </a:r>
                      <a:r>
                        <a:rPr lang="en-US" sz="2600" u="none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 about</a:t>
                      </a:r>
                      <a:r>
                        <a:rPr lang="en-US" sz="2600" u="none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600" u="non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the title?</a:t>
                      </a:r>
                      <a:endParaRPr lang="en-US" u="none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57426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340578"/>
              </p:ext>
            </p:extLst>
          </p:nvPr>
        </p:nvGraphicFramePr>
        <p:xfrm>
          <a:off x="9250680" y="4237514"/>
          <a:ext cx="2291579" cy="1188720"/>
        </p:xfrm>
        <a:graphic>
          <a:graphicData uri="http://schemas.openxmlformats.org/drawingml/2006/table">
            <a:tbl>
              <a:tblPr/>
              <a:tblGrid>
                <a:gridCol w="2291579">
                  <a:extLst>
                    <a:ext uri="{9D8B030D-6E8A-4147-A177-3AD203B41FA5}">
                      <a16:colId xmlns:a16="http://schemas.microsoft.com/office/drawing/2014/main" val="30925593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u="non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characters, story, genre, what happens?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54415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333596"/>
              </p:ext>
            </p:extLst>
          </p:nvPr>
        </p:nvGraphicFramePr>
        <p:xfrm>
          <a:off x="797787" y="4668974"/>
          <a:ext cx="1957251" cy="1280160"/>
        </p:xfrm>
        <a:graphic>
          <a:graphicData uri="http://schemas.openxmlformats.org/drawingml/2006/table">
            <a:tbl>
              <a:tblPr/>
              <a:tblGrid>
                <a:gridCol w="1957251">
                  <a:extLst>
                    <a:ext uri="{9D8B030D-6E8A-4147-A177-3AD203B41FA5}">
                      <a16:colId xmlns:a16="http://schemas.microsoft.com/office/drawing/2014/main" val="3641512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600" u="none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Judging a book</a:t>
                      </a:r>
                      <a:r>
                        <a:rPr lang="en-US" sz="2600" u="none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 by its cover</a:t>
                      </a:r>
                      <a:r>
                        <a:rPr lang="en-US" sz="2600" u="none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?</a:t>
                      </a:r>
                      <a:endParaRPr lang="en-US" u="none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653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Working Wall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476313"/>
              </p:ext>
            </p:extLst>
          </p:nvPr>
        </p:nvGraphicFramePr>
        <p:xfrm>
          <a:off x="1791789" y="1109051"/>
          <a:ext cx="5053148" cy="365760"/>
        </p:xfrm>
        <a:graphic>
          <a:graphicData uri="http://schemas.openxmlformats.org/drawingml/2006/table">
            <a:tbl>
              <a:tblPr/>
              <a:tblGrid>
                <a:gridCol w="5053148">
                  <a:extLst>
                    <a:ext uri="{9D8B030D-6E8A-4147-A177-3AD203B41FA5}">
                      <a16:colId xmlns:a16="http://schemas.microsoft.com/office/drawing/2014/main" val="1074364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688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10812"/>
              </p:ext>
            </p:extLst>
          </p:nvPr>
        </p:nvGraphicFramePr>
        <p:xfrm>
          <a:off x="838200" y="1291930"/>
          <a:ext cx="10515600" cy="4077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706995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262494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42506348"/>
                    </a:ext>
                  </a:extLst>
                </a:gridCol>
              </a:tblGrid>
              <a:tr h="627192">
                <a:tc>
                  <a:txBody>
                    <a:bodyPr/>
                    <a:lstStyle/>
                    <a:p>
                      <a:r>
                        <a:rPr lang="en-US" sz="2600" i="1" dirty="0">
                          <a:solidFill>
                            <a:srgbClr val="000096"/>
                          </a:solidFill>
                          <a:effectLst/>
                          <a:latin typeface="Comic Sans MS" panose="030F0702030302020204" pitchFamily="66" charset="0"/>
                        </a:rPr>
                        <a:t>Feature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i="1" dirty="0">
                          <a:solidFill>
                            <a:srgbClr val="000096"/>
                          </a:solidFill>
                          <a:effectLst/>
                          <a:latin typeface="Comic Sans MS" panose="030F0702030302020204" pitchFamily="66" charset="0"/>
                        </a:rPr>
                        <a:t>Prediction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600" i="1" dirty="0">
                          <a:solidFill>
                            <a:srgbClr val="000096"/>
                          </a:solidFill>
                          <a:effectLst/>
                          <a:latin typeface="Comic Sans MS" panose="030F0702030302020204" pitchFamily="66" charset="0"/>
                        </a:rPr>
                        <a:t>Justification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032919"/>
                  </a:ext>
                </a:extLst>
              </a:tr>
              <a:tr h="980832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960000"/>
                          </a:solidFill>
                          <a:effectLst/>
                          <a:latin typeface="Comic Sans MS" panose="030F0702030302020204" pitchFamily="66" charset="0"/>
                        </a:rPr>
                        <a:t>characters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 predict that the characters of the novel will be...</a:t>
                      </a:r>
                      <a:endParaRPr lang="en-GB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...because in the _____ it says/shows _____. 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25181"/>
                  </a:ext>
                </a:extLst>
              </a:tr>
              <a:tr h="82319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960000"/>
                          </a:solidFill>
                          <a:effectLst/>
                          <a:latin typeface="Comic Sans MS" panose="030F0702030302020204" pitchFamily="66" charset="0"/>
                        </a:rPr>
                        <a:t>setting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262"/>
                  </a:ext>
                </a:extLst>
              </a:tr>
              <a:tr h="82319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960000"/>
                          </a:solidFill>
                          <a:effectLst/>
                          <a:latin typeface="Comic Sans MS" panose="030F0702030302020204" pitchFamily="66" charset="0"/>
                        </a:rPr>
                        <a:t>plot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557988"/>
                  </a:ext>
                </a:extLst>
              </a:tr>
              <a:tr h="82319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960000"/>
                          </a:solidFill>
                          <a:effectLst/>
                          <a:latin typeface="Comic Sans MS" panose="030F0702030302020204" pitchFamily="66" charset="0"/>
                        </a:rPr>
                        <a:t>genre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74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1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524000" y="1223963"/>
            <a:ext cx="9144000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F63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Five Words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79280" y="1910233"/>
            <a:ext cx="5633440" cy="4247317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Write down five words to describe what you think </a:t>
            </a:r>
            <a:r>
              <a:rPr lang="en-GB" sz="1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Skellig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will be like.</a:t>
            </a:r>
          </a:p>
          <a:p>
            <a:pPr algn="l">
              <a:spcAft>
                <a:spcPts val="600"/>
              </a:spcAft>
              <a:defRPr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>
              <a:spcAft>
                <a:spcPts val="1800"/>
              </a:spcAft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1)</a:t>
            </a:r>
          </a:p>
          <a:p>
            <a:pPr algn="l">
              <a:spcAft>
                <a:spcPts val="1800"/>
              </a:spcAft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2)</a:t>
            </a:r>
          </a:p>
          <a:p>
            <a:pPr algn="l">
              <a:spcAft>
                <a:spcPts val="1800"/>
              </a:spcAft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3)</a:t>
            </a:r>
          </a:p>
          <a:p>
            <a:pPr algn="l">
              <a:spcAft>
                <a:spcPts val="1800"/>
              </a:spcAft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4)</a:t>
            </a:r>
          </a:p>
          <a:p>
            <a:pPr algn="l">
              <a:spcAft>
                <a:spcPts val="1800"/>
              </a:spcAft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5)</a:t>
            </a:r>
            <a:endParaRPr lang="en-GB" sz="1800" dirty="0">
              <a:solidFill>
                <a:srgbClr val="FF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>
              <a:spcAft>
                <a:spcPts val="600"/>
              </a:spcAft>
              <a:defRPr/>
            </a:pPr>
            <a:endParaRPr lang="en-GB" sz="1800" dirty="0">
              <a:solidFill>
                <a:srgbClr val="FF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>
              <a:spcAft>
                <a:spcPts val="600"/>
              </a:spcAft>
              <a:defRPr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u="sng" dirty="0" smtClean="0"/>
              <a:t>Now write your prediction using suitable language. You should aim to write at least one long paragraph or two quoting reasons. 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>Prediction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predict this book is about an angel who guards the main characters.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Preparation for tomorrow’s lesson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1 </a:t>
            </a:r>
            <a:r>
              <a:rPr lang="en-US" smtClean="0"/>
              <a:t>– 3</a:t>
            </a:r>
            <a:endParaRPr lang="en-US" dirty="0" smtClean="0"/>
          </a:p>
          <a:p>
            <a:r>
              <a:rPr lang="en-US" dirty="0" smtClean="0"/>
              <a:t>If you don’t have a copy of the book, go to the word document titled ‘</a:t>
            </a:r>
            <a:r>
              <a:rPr lang="en-US" dirty="0" err="1" smtClean="0"/>
              <a:t>Skellig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 1-6’ on the website or on teams where you can read the book.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/>
              <a:t>read on unless you are asked to do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1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222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Comic Sans MS</vt:lpstr>
      <vt:lpstr>Open Sans</vt:lpstr>
      <vt:lpstr>Office Theme</vt:lpstr>
      <vt:lpstr>Starter Improve the sentence</vt:lpstr>
      <vt:lpstr>Monday 11th January 2021 LO: Can I make inferences and predictions based on the text?</vt:lpstr>
      <vt:lpstr>What are our first impressions?</vt:lpstr>
      <vt:lpstr>Working Wall </vt:lpstr>
      <vt:lpstr>Five Words</vt:lpstr>
      <vt:lpstr>Now write your prediction using suitable language. You should aim to write at least one long paragraph or two quoting reasons.  Prediction </vt:lpstr>
      <vt:lpstr>Preparation for tomorrow’s lesson</vt:lpstr>
    </vt:vector>
  </TitlesOfParts>
  <Company>Charing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25th February 2019 LO: Can I make inferences and predictions based on the text?</dc:title>
  <dc:creator>Sarah Siddiqui</dc:creator>
  <cp:lastModifiedBy>Sarah Siddiqui</cp:lastModifiedBy>
  <cp:revision>15</cp:revision>
  <dcterms:created xsi:type="dcterms:W3CDTF">2021-01-08T12:35:27Z</dcterms:created>
  <dcterms:modified xsi:type="dcterms:W3CDTF">2021-01-09T17:22:11Z</dcterms:modified>
</cp:coreProperties>
</file>