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284" r:id="rId2"/>
    <p:sldId id="281" r:id="rId3"/>
    <p:sldId id="282" r:id="rId4"/>
    <p:sldId id="283" r:id="rId5"/>
    <p:sldId id="266" r:id="rId6"/>
    <p:sldId id="279" r:id="rId7"/>
    <p:sldId id="276" r:id="rId8"/>
    <p:sldId id="285" r:id="rId9"/>
    <p:sldId id="275" r:id="rId10"/>
    <p:sldId id="277" r:id="rId11"/>
    <p:sldId id="280" r:id="rId12"/>
  </p:sldIdLst>
  <p:sldSz cx="9144000" cy="6858000" type="screen4x3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Twinkl SemiBold" pitchFamily="2" charset="0"/>
      <p:bold r:id="rId26"/>
    </p:embeddedFont>
    <p:embeddedFont>
      <p:font typeface="Twinkl Light" charset="0"/>
      <p:regular r:id="rId27"/>
    </p:embeddedFont>
    <p:embeddedFont>
      <p:font typeface="Twinkl" panose="020B0604020202020204" pitchFamily="2" charset="0"/>
      <p:regular r:id="rId28"/>
      <p:bold r:id="rId29"/>
    </p:embeddedFont>
    <p:embeddedFont>
      <p:font typeface="Sassoon Infant Rg" panose="02000503030000020003" pitchFamily="50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F7D"/>
    <a:srgbClr val="506840"/>
    <a:srgbClr val="36452B"/>
    <a:srgbClr val="648250"/>
    <a:srgbClr val="7E9957"/>
    <a:srgbClr val="384710"/>
    <a:srgbClr val="445836"/>
    <a:srgbClr val="556F3D"/>
    <a:srgbClr val="64833B"/>
    <a:srgbClr val="567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459"/>
        <p:guide pos="2880"/>
        <p:guide pos="5488"/>
        <p:guide pos="272"/>
        <p:guide orient="horz" pos="2183"/>
        <p:guide orient="horz" pos="4042"/>
        <p:guide/>
        <p:guide pos="5760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9F772C-FFF6-4176-A2C1-780016108AB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18/01/2021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  <p:sldLayoutId id="2147483718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94498"/>
              </p:ext>
            </p:extLst>
          </p:nvPr>
        </p:nvGraphicFramePr>
        <p:xfrm>
          <a:off x="604044" y="411732"/>
          <a:ext cx="8174196" cy="4351338"/>
        </p:xfrm>
        <a:graphic>
          <a:graphicData uri="http://schemas.openxmlformats.org/drawingml/2006/table">
            <a:tbl>
              <a:tblPr/>
              <a:tblGrid>
                <a:gridCol w="8174196">
                  <a:extLst>
                    <a:ext uri="{9D8B030D-6E8A-4147-A177-3AD203B41FA5}">
                      <a16:colId xmlns:a16="http://schemas.microsoft.com/office/drawing/2014/main" val="38070735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Dear diary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endParaRPr lang="en-GB" sz="1400" dirty="0" smtClean="0">
                        <a:effectLst/>
                      </a:endParaRPr>
                    </a:p>
                    <a:p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Ever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since we moved to this dump, and that exasperating estate agent persuaded mum and dad to buy this rotten place, nothing has been the same! Sitting here I feel utterly overwhelmed. I know mum and dad said it would be a new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beginning but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the baby has bought so much chaos into my life...OUR lives! Oh why did we have to move here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!</a:t>
                      </a: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To make matters worse, that estate agent (Mr Stone) kept annoyingly pointing out "See it with your minds eye!". Yeah right, all I can see is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old wreck, that has no working facilities, just a dead man's toilet and a dilapidated garage with crumbling walls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!!</a:t>
                      </a: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Mum and dad are so preoccupied with the baby, that nobody has even noticed I have to catch 3 buses, just to get to school! 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AAAArgh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!!!!!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I'm…</a:t>
                      </a:r>
                      <a:endParaRPr lang="en-GB" sz="1400" dirty="0">
                        <a:effectLst/>
                      </a:endParaRPr>
                    </a:p>
                  </a:txBody>
                  <a:tcPr marL="72927" marR="72927" marT="36464" marB="364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1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1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404949"/>
            <a:ext cx="532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Activity 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1" y="1580606"/>
            <a:ext cx="5799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write your own diary entry as the main character (Michael). Use the features checklist, the plan and the model diary entry if you are stuck.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63" y="3433372"/>
            <a:ext cx="2876414" cy="2422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C9E92-7FEC-41E5-9D78-DDBD9AEFE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4" y="2468881"/>
            <a:ext cx="1065689" cy="35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/>
          </p:cNvSpPr>
          <p:nvPr/>
        </p:nvSpPr>
        <p:spPr bwMode="auto">
          <a:xfrm>
            <a:off x="2700338" y="228600"/>
            <a:ext cx="6453187" cy="320675"/>
          </a:xfrm>
          <a:prstGeom prst="rect">
            <a:avLst/>
          </a:prstGeom>
          <a:solidFill>
            <a:srgbClr val="027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3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Spelling Focus – S47: Endings that sound like /shuhn/, spelt –tion, –sion, –ssion, –cian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7EFE9C-9927-484F-A519-3FB7813F9477}"/>
              </a:ext>
            </a:extLst>
          </p:cNvPr>
          <p:cNvSpPr/>
          <p:nvPr/>
        </p:nvSpPr>
        <p:spPr bwMode="auto">
          <a:xfrm>
            <a:off x="2540000" y="228600"/>
            <a:ext cx="320675" cy="320675"/>
          </a:xfrm>
          <a:prstGeom prst="ellipse">
            <a:avLst/>
          </a:prstGeom>
          <a:solidFill>
            <a:srgbClr val="027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0" name="Rectangle 5"/>
          <p:cNvSpPr>
            <a:spLocks/>
          </p:cNvSpPr>
          <p:nvPr/>
        </p:nvSpPr>
        <p:spPr bwMode="auto">
          <a:xfrm>
            <a:off x="0" y="231775"/>
            <a:ext cx="1276350" cy="495300"/>
          </a:xfrm>
          <a:prstGeom prst="rect">
            <a:avLst/>
          </a:prstGeom>
          <a:solidFill>
            <a:srgbClr val="0175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Day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81B6C1-2B0C-445F-9FAB-73DA2E4C4922}"/>
              </a:ext>
            </a:extLst>
          </p:cNvPr>
          <p:cNvSpPr/>
          <p:nvPr/>
        </p:nvSpPr>
        <p:spPr bwMode="auto">
          <a:xfrm>
            <a:off x="1027113" y="228600"/>
            <a:ext cx="498475" cy="498475"/>
          </a:xfrm>
          <a:prstGeom prst="ellipse">
            <a:avLst/>
          </a:prstGeom>
          <a:solidFill>
            <a:srgbClr val="AFD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175B1"/>
                </a:solidFill>
              </a:rPr>
              <a:t>4</a:t>
            </a:r>
          </a:p>
        </p:txBody>
      </p:sp>
      <p:sp>
        <p:nvSpPr>
          <p:cNvPr id="24582" name="Title 20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0075" cy="60325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013F7C"/>
                </a:solidFill>
              </a:rPr>
              <a:t>Don’t ‘Shun’ These Words!</a:t>
            </a:r>
          </a:p>
        </p:txBody>
      </p:sp>
      <p:sp>
        <p:nvSpPr>
          <p:cNvPr id="24583" name="TextBox 14"/>
          <p:cNvSpPr txBox="1">
            <a:spLocks noChangeArrowheads="1"/>
          </p:cNvSpPr>
          <p:nvPr/>
        </p:nvSpPr>
        <p:spPr bwMode="auto">
          <a:xfrm>
            <a:off x="755650" y="1358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(and spell) the ‘tion’/’sion’/’ssion’ or ’cian’ letter string words that are missing from these sentences?</a:t>
            </a: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746125" y="2190750"/>
            <a:ext cx="764222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We always make a </a:t>
            </a:r>
            <a:r>
              <a:rPr lang="en-GB" altLang="en-US" u="sng">
                <a:solidFill>
                  <a:schemeClr val="tx1"/>
                </a:solidFill>
              </a:rPr>
              <a:t>                </a:t>
            </a:r>
            <a:r>
              <a:rPr lang="en-GB" altLang="en-US">
                <a:solidFill>
                  <a:schemeClr val="tx1"/>
                </a:solidFill>
              </a:rPr>
              <a:t> before we start any science experiments.</a:t>
            </a:r>
          </a:p>
        </p:txBody>
      </p:sp>
      <p:sp>
        <p:nvSpPr>
          <p:cNvPr id="21" name="TextBox 14"/>
          <p:cNvSpPr>
            <a:spLocks noChangeArrowheads="1"/>
          </p:cNvSpPr>
          <p:nvPr/>
        </p:nvSpPr>
        <p:spPr bwMode="auto">
          <a:xfrm>
            <a:off x="746125" y="2955925"/>
            <a:ext cx="764222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If you’ve completed your work, please complete the </a:t>
            </a:r>
            <a:r>
              <a:rPr lang="en-GB" altLang="en-US" u="sng">
                <a:solidFill>
                  <a:schemeClr val="tx1"/>
                </a:solidFill>
              </a:rPr>
              <a:t>                </a:t>
            </a:r>
            <a:r>
              <a:rPr lang="en-GB" altLang="en-US">
                <a:solidFill>
                  <a:schemeClr val="tx1"/>
                </a:solidFill>
              </a:rPr>
              <a:t> activity.</a:t>
            </a:r>
          </a:p>
        </p:txBody>
      </p:sp>
      <p:sp>
        <p:nvSpPr>
          <p:cNvPr id="23" name="TextBox 14"/>
          <p:cNvSpPr>
            <a:spLocks noChangeArrowheads="1"/>
          </p:cNvSpPr>
          <p:nvPr/>
        </p:nvSpPr>
        <p:spPr bwMode="auto">
          <a:xfrm>
            <a:off x="746125" y="3719513"/>
            <a:ext cx="764222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Do you have </a:t>
            </a:r>
            <a:r>
              <a:rPr lang="en-GB" altLang="en-US" u="sng">
                <a:solidFill>
                  <a:schemeClr val="tx1"/>
                </a:solidFill>
              </a:rPr>
              <a:t>                   </a:t>
            </a:r>
            <a:r>
              <a:rPr lang="en-GB" altLang="en-US">
                <a:solidFill>
                  <a:schemeClr val="tx1"/>
                </a:solidFill>
              </a:rPr>
              <a:t> to be out of the classroom?</a:t>
            </a:r>
          </a:p>
        </p:txBody>
      </p:sp>
      <p:sp>
        <p:nvSpPr>
          <p:cNvPr id="24" name="TextBox 14"/>
          <p:cNvSpPr>
            <a:spLocks noChangeArrowheads="1"/>
          </p:cNvSpPr>
          <p:nvPr/>
        </p:nvSpPr>
        <p:spPr bwMode="auto">
          <a:xfrm>
            <a:off x="746125" y="4483100"/>
            <a:ext cx="7642225" cy="776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After watching the </a:t>
            </a:r>
            <a:r>
              <a:rPr lang="en-GB" altLang="en-US" u="sng">
                <a:solidFill>
                  <a:schemeClr val="tx1"/>
                </a:solidFill>
              </a:rPr>
              <a:t>                    </a:t>
            </a:r>
            <a:r>
              <a:rPr lang="en-GB" altLang="en-US">
                <a:solidFill>
                  <a:schemeClr val="tx1"/>
                </a:solidFill>
              </a:rPr>
              <a:t>, I had a go at doing some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of the card tricks on my friends!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622800"/>
            <a:ext cx="250507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5650" y="5445125"/>
            <a:ext cx="5148263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E84D1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two more words with each of the letter strings above?</a:t>
            </a:r>
          </a:p>
        </p:txBody>
      </p:sp>
    </p:spTree>
    <p:extLst>
      <p:ext uri="{BB962C8B-B14F-4D97-AF65-F5344CB8AC3E}">
        <p14:creationId xmlns:p14="http://schemas.microsoft.com/office/powerpoint/2010/main" val="33867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/>
          </p:cNvSpPr>
          <p:nvPr/>
        </p:nvSpPr>
        <p:spPr bwMode="auto">
          <a:xfrm>
            <a:off x="2700338" y="228600"/>
            <a:ext cx="6453187" cy="320675"/>
          </a:xfrm>
          <a:prstGeom prst="rect">
            <a:avLst/>
          </a:prstGeom>
          <a:solidFill>
            <a:srgbClr val="027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3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Spelling Focus – S47: Endings that sound like /shuhn/, spelt –tion, –sion, –ssion, –cian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B02F45-7D1A-4D6D-A361-CBFB0BB8C387}"/>
              </a:ext>
            </a:extLst>
          </p:cNvPr>
          <p:cNvSpPr/>
          <p:nvPr/>
        </p:nvSpPr>
        <p:spPr bwMode="auto">
          <a:xfrm>
            <a:off x="2540000" y="228600"/>
            <a:ext cx="320675" cy="320675"/>
          </a:xfrm>
          <a:prstGeom prst="ellipse">
            <a:avLst/>
          </a:prstGeom>
          <a:solidFill>
            <a:srgbClr val="027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4" name="Rectangle 5"/>
          <p:cNvSpPr>
            <a:spLocks/>
          </p:cNvSpPr>
          <p:nvPr/>
        </p:nvSpPr>
        <p:spPr bwMode="auto">
          <a:xfrm>
            <a:off x="0" y="231775"/>
            <a:ext cx="1276350" cy="495300"/>
          </a:xfrm>
          <a:prstGeom prst="rect">
            <a:avLst/>
          </a:prstGeom>
          <a:solidFill>
            <a:srgbClr val="0175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Day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2D573-E4E7-497C-841A-B84C1CADC2E7}"/>
              </a:ext>
            </a:extLst>
          </p:cNvPr>
          <p:cNvSpPr/>
          <p:nvPr/>
        </p:nvSpPr>
        <p:spPr bwMode="auto">
          <a:xfrm>
            <a:off x="1027113" y="228600"/>
            <a:ext cx="498475" cy="498475"/>
          </a:xfrm>
          <a:prstGeom prst="ellipse">
            <a:avLst/>
          </a:prstGeom>
          <a:solidFill>
            <a:srgbClr val="AFD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175B1"/>
                </a:solidFill>
              </a:rPr>
              <a:t>4</a:t>
            </a:r>
          </a:p>
        </p:txBody>
      </p:sp>
      <p:sp>
        <p:nvSpPr>
          <p:cNvPr id="25606" name="Title 20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0075" cy="60325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013F7C"/>
                </a:solidFill>
              </a:rPr>
              <a:t>Don’t ‘Shun’ These Words! </a:t>
            </a:r>
            <a:r>
              <a:rPr lang="en-GB" altLang="en-US" sz="3600" smtClean="0">
                <a:solidFill>
                  <a:srgbClr val="F08213"/>
                </a:solidFill>
              </a:rPr>
              <a:t>Answers</a:t>
            </a: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755650" y="1358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(and spell) the ‘tion’/’sion’/’ssion’ or ’cian’ letter string words that are missing from these sentences?</a:t>
            </a:r>
          </a:p>
        </p:txBody>
      </p:sp>
      <p:sp>
        <p:nvSpPr>
          <p:cNvPr id="25608" name="TextBox 14"/>
          <p:cNvSpPr>
            <a:spLocks noChangeArrowheads="1"/>
          </p:cNvSpPr>
          <p:nvPr/>
        </p:nvSpPr>
        <p:spPr bwMode="auto">
          <a:xfrm>
            <a:off x="746125" y="2190750"/>
            <a:ext cx="764222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We always make a </a:t>
            </a:r>
            <a:r>
              <a:rPr lang="en-GB" altLang="en-US" u="sng">
                <a:solidFill>
                  <a:schemeClr val="tx1"/>
                </a:solidFill>
              </a:rPr>
              <a:t>                </a:t>
            </a:r>
            <a:r>
              <a:rPr lang="en-GB" altLang="en-US">
                <a:solidFill>
                  <a:schemeClr val="tx1"/>
                </a:solidFill>
              </a:rPr>
              <a:t> before we start any science experiments.</a:t>
            </a:r>
          </a:p>
        </p:txBody>
      </p:sp>
      <p:sp>
        <p:nvSpPr>
          <p:cNvPr id="25609" name="TextBox 14"/>
          <p:cNvSpPr>
            <a:spLocks noChangeArrowheads="1"/>
          </p:cNvSpPr>
          <p:nvPr/>
        </p:nvSpPr>
        <p:spPr bwMode="auto">
          <a:xfrm>
            <a:off x="746125" y="2955925"/>
            <a:ext cx="764222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If you’ve completed your work, please complete the </a:t>
            </a:r>
            <a:r>
              <a:rPr lang="en-GB" altLang="en-US" u="sng">
                <a:solidFill>
                  <a:schemeClr val="tx1"/>
                </a:solidFill>
              </a:rPr>
              <a:t>                </a:t>
            </a:r>
            <a:r>
              <a:rPr lang="en-GB" altLang="en-US">
                <a:solidFill>
                  <a:schemeClr val="tx1"/>
                </a:solidFill>
              </a:rPr>
              <a:t> activity.</a:t>
            </a:r>
          </a:p>
        </p:txBody>
      </p:sp>
      <p:sp>
        <p:nvSpPr>
          <p:cNvPr id="25610" name="TextBox 14"/>
          <p:cNvSpPr>
            <a:spLocks noChangeArrowheads="1"/>
          </p:cNvSpPr>
          <p:nvPr/>
        </p:nvSpPr>
        <p:spPr bwMode="auto">
          <a:xfrm>
            <a:off x="746125" y="3719513"/>
            <a:ext cx="764222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Do you have </a:t>
            </a:r>
            <a:r>
              <a:rPr lang="en-GB" altLang="en-US" u="sng">
                <a:solidFill>
                  <a:schemeClr val="tx1"/>
                </a:solidFill>
              </a:rPr>
              <a:t>                   </a:t>
            </a:r>
            <a:r>
              <a:rPr lang="en-GB" altLang="en-US">
                <a:solidFill>
                  <a:schemeClr val="tx1"/>
                </a:solidFill>
              </a:rPr>
              <a:t> to be out of the classroom?</a:t>
            </a:r>
          </a:p>
        </p:txBody>
      </p:sp>
      <p:sp>
        <p:nvSpPr>
          <p:cNvPr id="25611" name="TextBox 14"/>
          <p:cNvSpPr>
            <a:spLocks noChangeArrowheads="1"/>
          </p:cNvSpPr>
          <p:nvPr/>
        </p:nvSpPr>
        <p:spPr bwMode="auto">
          <a:xfrm>
            <a:off x="746125" y="4483100"/>
            <a:ext cx="7642225" cy="776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After watching the </a:t>
            </a:r>
            <a:r>
              <a:rPr lang="en-GB" altLang="en-US" u="sng">
                <a:solidFill>
                  <a:schemeClr val="tx1"/>
                </a:solidFill>
              </a:rPr>
              <a:t>                    </a:t>
            </a:r>
            <a:r>
              <a:rPr lang="en-GB" altLang="en-US">
                <a:solidFill>
                  <a:schemeClr val="tx1"/>
                </a:solidFill>
              </a:rPr>
              <a:t>, I had a go at doing some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of the card tricks on my friends!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90575" y="2295525"/>
            <a:ext cx="7499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We always make a </a:t>
            </a:r>
            <a:r>
              <a:rPr lang="en-GB" altLang="en-US" b="1" u="sng">
                <a:solidFill>
                  <a:srgbClr val="689427"/>
                </a:solidFill>
              </a:rPr>
              <a:t>prediction</a:t>
            </a:r>
            <a:r>
              <a:rPr lang="en-GB" altLang="en-US">
                <a:solidFill>
                  <a:schemeClr val="tx1"/>
                </a:solidFill>
              </a:rPr>
              <a:t> before we start any science experiments.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790575" y="3073400"/>
            <a:ext cx="7499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If you’ve completed your work, please complete the </a:t>
            </a:r>
            <a:r>
              <a:rPr lang="en-GB" altLang="en-US" b="1" u="sng">
                <a:solidFill>
                  <a:srgbClr val="689427"/>
                </a:solidFill>
              </a:rPr>
              <a:t>extension</a:t>
            </a:r>
            <a:r>
              <a:rPr lang="en-GB" altLang="en-US">
                <a:solidFill>
                  <a:schemeClr val="tx1"/>
                </a:solidFill>
              </a:rPr>
              <a:t> activity.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790575" y="3836988"/>
            <a:ext cx="7499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Do you have </a:t>
            </a:r>
            <a:r>
              <a:rPr lang="en-GB" altLang="en-US" b="1" u="sng">
                <a:solidFill>
                  <a:srgbClr val="689427"/>
                </a:solidFill>
              </a:rPr>
              <a:t>permission</a:t>
            </a:r>
            <a:r>
              <a:rPr lang="en-GB" altLang="en-US">
                <a:solidFill>
                  <a:schemeClr val="tx1"/>
                </a:solidFill>
              </a:rPr>
              <a:t> to be out of the classroom?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798513" y="4548188"/>
            <a:ext cx="75009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After watching the </a:t>
            </a:r>
            <a:r>
              <a:rPr lang="en-GB" altLang="en-US" b="1" u="sng">
                <a:solidFill>
                  <a:srgbClr val="689427"/>
                </a:solidFill>
              </a:rPr>
              <a:t>magician</a:t>
            </a:r>
            <a:r>
              <a:rPr lang="en-GB" altLang="en-US">
                <a:solidFill>
                  <a:schemeClr val="tx1"/>
                </a:solidFill>
              </a:rPr>
              <a:t>, I had a go at doing some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of the card tricks on my friends!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622800"/>
            <a:ext cx="250507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/>
          </p:cNvSpPr>
          <p:nvPr/>
        </p:nvSpPr>
        <p:spPr bwMode="auto">
          <a:xfrm>
            <a:off x="2700338" y="228600"/>
            <a:ext cx="6453187" cy="320675"/>
          </a:xfrm>
          <a:prstGeom prst="rect">
            <a:avLst/>
          </a:prstGeom>
          <a:solidFill>
            <a:srgbClr val="027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3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Spelling Focus – S47: Endings that sound like /shuhn/, spelt –tion, –sion, –ssion, –cian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97EA39-58CB-4E1E-9593-6191A3747F06}"/>
              </a:ext>
            </a:extLst>
          </p:cNvPr>
          <p:cNvSpPr/>
          <p:nvPr/>
        </p:nvSpPr>
        <p:spPr bwMode="auto">
          <a:xfrm>
            <a:off x="2540000" y="228600"/>
            <a:ext cx="320675" cy="320675"/>
          </a:xfrm>
          <a:prstGeom prst="ellipse">
            <a:avLst/>
          </a:prstGeom>
          <a:solidFill>
            <a:srgbClr val="027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8" name="Rectangle 5"/>
          <p:cNvSpPr>
            <a:spLocks/>
          </p:cNvSpPr>
          <p:nvPr/>
        </p:nvSpPr>
        <p:spPr bwMode="auto">
          <a:xfrm>
            <a:off x="0" y="231775"/>
            <a:ext cx="1276350" cy="495300"/>
          </a:xfrm>
          <a:prstGeom prst="rect">
            <a:avLst/>
          </a:prstGeom>
          <a:solidFill>
            <a:srgbClr val="0175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Day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B3068B-E0A5-4052-B548-1148C57473EF}"/>
              </a:ext>
            </a:extLst>
          </p:cNvPr>
          <p:cNvSpPr/>
          <p:nvPr/>
        </p:nvSpPr>
        <p:spPr bwMode="auto">
          <a:xfrm>
            <a:off x="1027113" y="228600"/>
            <a:ext cx="498475" cy="498475"/>
          </a:xfrm>
          <a:prstGeom prst="ellipse">
            <a:avLst/>
          </a:prstGeom>
          <a:solidFill>
            <a:srgbClr val="AFD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175B1"/>
                </a:solidFill>
              </a:rPr>
              <a:t>4</a:t>
            </a:r>
          </a:p>
        </p:txBody>
      </p:sp>
      <p:sp>
        <p:nvSpPr>
          <p:cNvPr id="26630" name="Title 20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0075" cy="60325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013F7C"/>
                </a:solidFill>
              </a:rPr>
              <a:t>Don’t ‘Shun’ These Words! </a:t>
            </a:r>
            <a:r>
              <a:rPr lang="en-GB" altLang="en-US" sz="3600" smtClean="0">
                <a:solidFill>
                  <a:srgbClr val="F08213"/>
                </a:solidFill>
              </a:rPr>
              <a:t>Answers</a:t>
            </a:r>
          </a:p>
        </p:txBody>
      </p:sp>
      <p:sp>
        <p:nvSpPr>
          <p:cNvPr id="26631" name="TextBox 24"/>
          <p:cNvSpPr txBox="1">
            <a:spLocks noChangeArrowheads="1"/>
          </p:cNvSpPr>
          <p:nvPr/>
        </p:nvSpPr>
        <p:spPr bwMode="auto">
          <a:xfrm>
            <a:off x="755650" y="1536700"/>
            <a:ext cx="76327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E84D15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two more words with each of the letter strings above?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74725" y="2776538"/>
            <a:ext cx="1665288" cy="2155825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89427"/>
                </a:solidFill>
              </a:rPr>
              <a:t>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nation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imagination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pollution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16225" y="2776538"/>
            <a:ext cx="1665288" cy="2155825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89427"/>
                </a:solidFill>
              </a:rPr>
              <a:t>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division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confusion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collision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57725" y="2776538"/>
            <a:ext cx="1665288" cy="2155825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89427"/>
                </a:solidFill>
              </a:rPr>
              <a:t>ssion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impression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expression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possession</a:t>
            </a:r>
          </a:p>
        </p:txBody>
      </p:sp>
      <p:sp>
        <p:nvSpPr>
          <p:cNvPr id="26635" name="TextBox 14"/>
          <p:cNvSpPr txBox="1">
            <a:spLocks noChangeArrowheads="1"/>
          </p:cNvSpPr>
          <p:nvPr/>
        </p:nvSpPr>
        <p:spPr bwMode="auto">
          <a:xfrm>
            <a:off x="755650" y="22193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Possible answers include: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99225" y="2776538"/>
            <a:ext cx="1665288" cy="2155825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89427"/>
                </a:solidFill>
              </a:rPr>
              <a:t>cian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musician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politician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7BD31"/>
                </a:solidFill>
              </a:rPr>
              <a:t>electrician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62425"/>
            <a:ext cx="21145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79426" y="1013336"/>
            <a:ext cx="8196263" cy="1847265"/>
          </a:xfrm>
          <a:prstGeom prst="roundRect">
            <a:avLst>
              <a:gd name="adj" fmla="val 0"/>
            </a:avLst>
          </a:prstGeom>
          <a:solidFill>
            <a:srgbClr val="F5F9F6">
              <a:alpha val="94902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426" y="3091373"/>
            <a:ext cx="8196263" cy="2317389"/>
          </a:xfrm>
          <a:prstGeom prst="roundRect">
            <a:avLst>
              <a:gd name="adj" fmla="val 0"/>
            </a:avLst>
          </a:prstGeom>
          <a:solidFill>
            <a:srgbClr val="F5F9F6">
              <a:alpha val="94902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2" name="Content Placeholder 15"/>
          <p:cNvSpPr txBox="1">
            <a:spLocks/>
          </p:cNvSpPr>
          <p:nvPr/>
        </p:nvSpPr>
        <p:spPr bwMode="auto">
          <a:xfrm>
            <a:off x="684212" y="3934950"/>
            <a:ext cx="7775575" cy="10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can </a:t>
            </a:r>
            <a:r>
              <a:rPr lang="en-GB" altLang="en-US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recap </a:t>
            </a:r>
            <a:r>
              <a:rPr lang="en-GB" altLang="en-US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events in the novel so far.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can think like the main character.</a:t>
            </a:r>
            <a:endParaRPr lang="en-GB" altLang="en-US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can use my </a:t>
            </a:r>
            <a:r>
              <a:rPr lang="en-GB" altLang="en-US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of subtext to </a:t>
            </a:r>
            <a:r>
              <a:rPr lang="en-GB" altLang="en-US" dirty="0">
                <a:solidFill>
                  <a:srgbClr val="567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</a:t>
            </a:r>
            <a:r>
              <a:rPr lang="en-GB" altLang="en-US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convincing </a:t>
            </a:r>
            <a:r>
              <a:rPr lang="en-GB" altLang="en-US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diary entry</a:t>
            </a:r>
            <a:endParaRPr lang="en-GB" altLang="en-US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ontent Placeholder 15"/>
          <p:cNvSpPr txBox="1">
            <a:spLocks/>
          </p:cNvSpPr>
          <p:nvPr/>
        </p:nvSpPr>
        <p:spPr bwMode="auto">
          <a:xfrm>
            <a:off x="1071154" y="1812318"/>
            <a:ext cx="722571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LO: Can I write from the viewpoint of a character</a:t>
            </a:r>
            <a:r>
              <a:rPr lang="en-GB" altLang="en-US" sz="2800" i="1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altLang="en-US" sz="2800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>
          <a:xfrm>
            <a:off x="-304344" y="1031398"/>
            <a:ext cx="8196263" cy="696912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dirty="0" smtClean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 19</a:t>
            </a:r>
            <a:r>
              <a:rPr lang="en-GB" sz="3200" b="1" baseline="30000" dirty="0" smtClean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200" b="1" dirty="0" smtClean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January 2021</a:t>
            </a:r>
            <a:endParaRPr lang="en-GB" sz="3200" b="1" dirty="0">
              <a:solidFill>
                <a:srgbClr val="6482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479427" y="3219286"/>
            <a:ext cx="8196263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154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43" y="644026"/>
            <a:ext cx="4603977" cy="60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9" y="470263"/>
            <a:ext cx="68710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7030A0"/>
                </a:solidFill>
              </a:rPr>
              <a:t>What do we know about Michael’s life so far</a:t>
            </a:r>
            <a:r>
              <a:rPr lang="en-US" sz="2800" u="sng" dirty="0" smtClean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List main events chronologically? 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What emotions is he going through?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9E92-7FEC-41E5-9D78-DDBD9AEFE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47" y="1489167"/>
            <a:ext cx="1236677" cy="40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60744"/>
              </p:ext>
            </p:extLst>
          </p:nvPr>
        </p:nvGraphicFramePr>
        <p:xfrm>
          <a:off x="506940" y="565800"/>
          <a:ext cx="7879414" cy="4741742"/>
        </p:xfrm>
        <a:graphic>
          <a:graphicData uri="http://schemas.openxmlformats.org/drawingml/2006/table">
            <a:tbl>
              <a:tblPr/>
              <a:tblGrid>
                <a:gridCol w="7879414">
                  <a:extLst>
                    <a:ext uri="{9D8B030D-6E8A-4147-A177-3AD203B41FA5}">
                      <a16:colId xmlns:a16="http://schemas.microsoft.com/office/drawing/2014/main" val="1831829685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Plan</a:t>
                      </a:r>
                    </a:p>
                    <a:p>
                      <a:pPr algn="ctr"/>
                      <a:endParaRPr lang="en-GB" sz="1700" b="1" dirty="0" smtClean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700" b="1" dirty="0" smtClean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7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n-GB" sz="17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) Michael moves to a new house.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7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Falconer Road, Spring. He is disappointed the house needs lots of work</a:t>
                      </a:r>
                      <a:r>
                        <a:rPr lang="en-GB" sz="17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. wants </a:t>
                      </a:r>
                      <a:r>
                        <a:rPr lang="en-GB" sz="17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to move back home.</a:t>
                      </a:r>
                      <a:endParaRPr lang="en-GB" sz="1200" dirty="0">
                        <a:effectLst/>
                      </a:endParaRPr>
                    </a:p>
                    <a:p>
                      <a:endParaRPr lang="en-GB" sz="17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7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2) Mr Stone the estate agent is annoying.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7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Michael is frustrated 'see it with your minds eye'. Use it as a hide away for your friends...yeah right</a:t>
                      </a:r>
                      <a:r>
                        <a:rPr lang="en-GB" sz="17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!</a:t>
                      </a:r>
                    </a:p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700" b="1" dirty="0">
                          <a:solidFill>
                            <a:srgbClr val="009600"/>
                          </a:solidFill>
                          <a:effectLst/>
                          <a:latin typeface="Comic Sans MS" panose="030F0702030302020204" pitchFamily="66" charset="0"/>
                        </a:rPr>
                        <a:t>3) Ernie Myers. Michael is annoyed- why did he have to die in the kitchen. who knows how long he was lying </a:t>
                      </a:r>
                      <a:r>
                        <a:rPr lang="en-GB" sz="1700" b="1" dirty="0" smtClean="0">
                          <a:solidFill>
                            <a:srgbClr val="009600"/>
                          </a:solidFill>
                          <a:effectLst/>
                          <a:latin typeface="Comic Sans MS" panose="030F0702030302020204" pitchFamily="66" charset="0"/>
                        </a:rPr>
                        <a:t>there</a:t>
                      </a:r>
                    </a:p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700" b="1" dirty="0">
                          <a:solidFill>
                            <a:srgbClr val="760096"/>
                          </a:solidFill>
                          <a:effectLst/>
                          <a:latin typeface="Comic Sans MS" panose="030F0702030302020204" pitchFamily="66" charset="0"/>
                        </a:rPr>
                        <a:t>4) Baby came too early. jealous</a:t>
                      </a:r>
                      <a:r>
                        <a:rPr lang="en-GB" sz="1700" b="1" dirty="0" smtClean="0">
                          <a:solidFill>
                            <a:srgbClr val="760096"/>
                          </a:solidFill>
                          <a:effectLst/>
                          <a:latin typeface="Comic Sans MS" panose="030F0702030302020204" pitchFamily="66" charset="0"/>
                        </a:rPr>
                        <a:t>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700" b="1" dirty="0">
                          <a:solidFill>
                            <a:srgbClr val="760096"/>
                          </a:solidFill>
                          <a:effectLst/>
                          <a:latin typeface="Comic Sans MS" panose="030F0702030302020204" pitchFamily="66" charset="0"/>
                        </a:rPr>
                        <a:t/>
                      </a:r>
                      <a:br>
                        <a:rPr lang="en-GB" sz="1700" b="1" dirty="0">
                          <a:solidFill>
                            <a:srgbClr val="760096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1700" b="1" dirty="0">
                        <a:solidFill>
                          <a:srgbClr val="760096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700" b="1" dirty="0">
                          <a:solidFill>
                            <a:srgbClr val="966400"/>
                          </a:solidFill>
                          <a:effectLst/>
                          <a:latin typeface="Comic Sans MS" panose="030F0702030302020204" pitchFamily="66" charset="0"/>
                        </a:rPr>
                        <a:t>5) Getting lots of buses to school.</a:t>
                      </a:r>
                      <a:endParaRPr lang="en-GB" sz="1200" dirty="0">
                        <a:effectLst/>
                      </a:endParaRPr>
                    </a:p>
                  </a:txBody>
                  <a:tcPr marL="63063" marR="63063" marT="31531" marB="31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8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7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C82036-2C85-4043-8EA4-570A64356F9B}" vid="{F84EC833-F40E-4BB6-8865-2810A3E73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722</TotalTime>
  <Words>710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Open Sans</vt:lpstr>
      <vt:lpstr>Calibri</vt:lpstr>
      <vt:lpstr>Comic Sans MS</vt:lpstr>
      <vt:lpstr>Twinkl SemiBold</vt:lpstr>
      <vt:lpstr>Twinkl Light</vt:lpstr>
      <vt:lpstr>Twinkl</vt:lpstr>
      <vt:lpstr>Sassoon Infant Rg</vt:lpstr>
      <vt:lpstr>Arial</vt:lpstr>
      <vt:lpstr>Office Theme</vt:lpstr>
      <vt:lpstr>Starter </vt:lpstr>
      <vt:lpstr>Don’t ‘Shun’ These Words!</vt:lpstr>
      <vt:lpstr>Don’t ‘Shun’ These Words! Answers</vt:lpstr>
      <vt:lpstr>Don’t ‘Shun’ These Words!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Sandle-Keynes</dc:creator>
  <cp:lastModifiedBy>Sarah Siddiqui</cp:lastModifiedBy>
  <cp:revision>61</cp:revision>
  <dcterms:created xsi:type="dcterms:W3CDTF">2020-07-28T13:27:17Z</dcterms:created>
  <dcterms:modified xsi:type="dcterms:W3CDTF">2021-01-18T20:24:20Z</dcterms:modified>
</cp:coreProperties>
</file>