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3"/>
  </p:handoutMasterIdLst>
  <p:sldIdLst>
    <p:sldId id="284" r:id="rId2"/>
    <p:sldId id="286" r:id="rId3"/>
    <p:sldId id="287" r:id="rId4"/>
    <p:sldId id="266" r:id="rId5"/>
    <p:sldId id="279" r:id="rId6"/>
    <p:sldId id="276" r:id="rId7"/>
    <p:sldId id="288" r:id="rId8"/>
    <p:sldId id="290" r:id="rId9"/>
    <p:sldId id="285" r:id="rId10"/>
    <p:sldId id="289" r:id="rId11"/>
    <p:sldId id="277" r:id="rId12"/>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Comic Sans MS" panose="030F0902030302020204" pitchFamily="66"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
      <p:font typeface="Twinkl" panose="020B0604020202020204" pitchFamily="34" charset="0"/>
      <p:regular r:id="rId26"/>
      <p:bold r:id="rId27"/>
    </p:embeddedFont>
    <p:embeddedFont>
      <p:font typeface="Twinkl Light"/>
      <p:regular r:id="rId28"/>
    </p:embeddedFont>
    <p:embeddedFont>
      <p:font typeface="Twinkl SemiBold"/>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83"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91AF7D"/>
    <a:srgbClr val="506840"/>
    <a:srgbClr val="36452B"/>
    <a:srgbClr val="648250"/>
    <a:srgbClr val="7E9957"/>
    <a:srgbClr val="384710"/>
    <a:srgbClr val="445836"/>
    <a:srgbClr val="556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7" autoAdjust="0"/>
    <p:restoredTop sz="94660"/>
  </p:normalViewPr>
  <p:slideViewPr>
    <p:cSldViewPr snapToGrid="0" showGuides="1">
      <p:cViewPr varScale="1">
        <p:scale>
          <a:sx n="93" d="100"/>
          <a:sy n="93" d="100"/>
        </p:scale>
        <p:origin x="2096" y="200"/>
      </p:cViewPr>
      <p:guideLst>
        <p:guide orient="horz" pos="459"/>
        <p:guide pos="2880"/>
        <p:guide pos="5488"/>
        <p:guide pos="272"/>
        <p:guide orient="horz" pos="2183"/>
        <p:guide orient="horz" pos="4042"/>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27/01/2021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A9F772C-FFF6-4176-A2C1-780016108AB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6424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27/01/2021</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 id="2147483718" r:id="rId8"/>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Starter </a:t>
            </a:r>
          </a:p>
        </p:txBody>
      </p:sp>
    </p:spTree>
    <p:extLst>
      <p:ext uri="{BB962C8B-B14F-4D97-AF65-F5344CB8AC3E}">
        <p14:creationId xmlns:p14="http://schemas.microsoft.com/office/powerpoint/2010/main" val="38599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156754"/>
            <a:ext cx="6871062" cy="523220"/>
          </a:xfrm>
          <a:prstGeom prst="rect">
            <a:avLst/>
          </a:prstGeom>
          <a:noFill/>
        </p:spPr>
        <p:txBody>
          <a:bodyPr wrap="square" rtlCol="0">
            <a:spAutoFit/>
          </a:bodyPr>
          <a:lstStyle/>
          <a:p>
            <a:pPr algn="ctr"/>
            <a:r>
              <a:rPr lang="en-US" sz="2800" u="sng" dirty="0">
                <a:solidFill>
                  <a:srgbClr val="7030A0"/>
                </a:solidFill>
              </a:rPr>
              <a:t>Summarising </a:t>
            </a:r>
            <a:r>
              <a:rPr lang="en-US" sz="2800" u="sng" dirty="0" err="1">
                <a:solidFill>
                  <a:srgbClr val="7030A0"/>
                </a:solidFill>
              </a:rPr>
              <a:t>Ch</a:t>
            </a:r>
            <a:r>
              <a:rPr lang="en-US" sz="2800" u="sng" dirty="0">
                <a:solidFill>
                  <a:srgbClr val="7030A0"/>
                </a:solidFill>
              </a:rPr>
              <a:t> 12 – KEY NOTES </a:t>
            </a:r>
          </a:p>
        </p:txBody>
      </p:sp>
    </p:spTree>
    <p:extLst>
      <p:ext uri="{BB962C8B-B14F-4D97-AF65-F5344CB8AC3E}">
        <p14:creationId xmlns:p14="http://schemas.microsoft.com/office/powerpoint/2010/main" val="216033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3471025"/>
              </p:ext>
            </p:extLst>
          </p:nvPr>
        </p:nvGraphicFramePr>
        <p:xfrm>
          <a:off x="604044" y="411732"/>
          <a:ext cx="8174196" cy="5833648"/>
        </p:xfrm>
        <a:graphic>
          <a:graphicData uri="http://schemas.openxmlformats.org/drawingml/2006/table">
            <a:tbl>
              <a:tblPr/>
              <a:tblGrid>
                <a:gridCol w="8174196">
                  <a:extLst>
                    <a:ext uri="{9D8B030D-6E8A-4147-A177-3AD203B41FA5}">
                      <a16:colId xmlns:a16="http://schemas.microsoft.com/office/drawing/2014/main" val="3807073597"/>
                    </a:ext>
                  </a:extLst>
                </a:gridCol>
              </a:tblGrid>
              <a:tr h="5753937">
                <a:tc>
                  <a:txBody>
                    <a:bodyPr/>
                    <a:lstStyle/>
                    <a:p>
                      <a:pPr algn="ctr"/>
                      <a:r>
                        <a:rPr lang="en-GB" sz="2800" b="1" u="sng" dirty="0">
                          <a:solidFill>
                            <a:srgbClr val="0000FF"/>
                          </a:solidFill>
                          <a:effectLst/>
                          <a:latin typeface="Comic Sans MS" panose="030F0702030302020204" pitchFamily="66" charset="0"/>
                        </a:rPr>
                        <a:t>ACTIVITY</a:t>
                      </a:r>
                      <a:r>
                        <a:rPr lang="en-GB" sz="1800" b="1" dirty="0">
                          <a:solidFill>
                            <a:srgbClr val="000000"/>
                          </a:solidFill>
                          <a:effectLst/>
                          <a:latin typeface="Comic Sans MS" panose="030F0702030302020204" pitchFamily="66" charset="0"/>
                        </a:rPr>
                        <a:t> </a:t>
                      </a:r>
                    </a:p>
                    <a:p>
                      <a:pPr marL="342900" indent="-342900">
                        <a:lnSpc>
                          <a:spcPct val="300000"/>
                        </a:lnSpc>
                        <a:buAutoNum type="arabicParenR"/>
                      </a:pPr>
                      <a:r>
                        <a:rPr lang="en-GB" sz="2800" b="0" dirty="0">
                          <a:solidFill>
                            <a:srgbClr val="000000"/>
                          </a:solidFill>
                          <a:effectLst/>
                          <a:latin typeface="Comic Sans MS" panose="030F0702030302020204" pitchFamily="66" charset="0"/>
                        </a:rPr>
                        <a:t>Make key notes on chapter 11 and 12</a:t>
                      </a:r>
                    </a:p>
                    <a:p>
                      <a:pPr marL="342900" indent="-342900">
                        <a:lnSpc>
                          <a:spcPct val="150000"/>
                        </a:lnSpc>
                        <a:buAutoNum type="arabicParenR"/>
                      </a:pPr>
                      <a:r>
                        <a:rPr lang="en-GB" sz="2800" b="0" dirty="0">
                          <a:solidFill>
                            <a:srgbClr val="000000"/>
                          </a:solidFill>
                          <a:effectLst/>
                          <a:latin typeface="Comic Sans MS" panose="030F0702030302020204" pitchFamily="66" charset="0"/>
                        </a:rPr>
                        <a:t>Using these summarise each</a:t>
                      </a:r>
                      <a:r>
                        <a:rPr lang="en-GB" sz="2800" b="0" baseline="0" dirty="0">
                          <a:solidFill>
                            <a:srgbClr val="000000"/>
                          </a:solidFill>
                          <a:effectLst/>
                          <a:latin typeface="Comic Sans MS" panose="030F0702030302020204" pitchFamily="66" charset="0"/>
                        </a:rPr>
                        <a:t> chapter in at least two paragraphs (or more if you need). You should at least write 4 paragraphs altogether.</a:t>
                      </a:r>
                    </a:p>
                    <a:p>
                      <a:pPr marL="342900" indent="-342900">
                        <a:lnSpc>
                          <a:spcPct val="150000"/>
                        </a:lnSpc>
                        <a:buAutoNum type="arabicParenR"/>
                      </a:pPr>
                      <a:r>
                        <a:rPr lang="en-GB" sz="2800" b="0" baseline="0" dirty="0">
                          <a:solidFill>
                            <a:srgbClr val="000000"/>
                          </a:solidFill>
                          <a:effectLst/>
                          <a:latin typeface="Comic Sans MS" panose="030F0702030302020204" pitchFamily="66" charset="0"/>
                        </a:rPr>
                        <a:t>Remember to use varied sentence openers, rhetorical questions and write in 3</a:t>
                      </a:r>
                      <a:r>
                        <a:rPr lang="en-GB" sz="2800" b="0" baseline="30000" dirty="0">
                          <a:solidFill>
                            <a:srgbClr val="000000"/>
                          </a:solidFill>
                          <a:effectLst/>
                          <a:latin typeface="Comic Sans MS" panose="030F0702030302020204" pitchFamily="66" charset="0"/>
                        </a:rPr>
                        <a:t>rd</a:t>
                      </a:r>
                      <a:r>
                        <a:rPr lang="en-GB" sz="2800" b="0" baseline="0" dirty="0">
                          <a:solidFill>
                            <a:srgbClr val="000000"/>
                          </a:solidFill>
                          <a:effectLst/>
                          <a:latin typeface="Comic Sans MS" panose="030F0702030302020204" pitchFamily="66" charset="0"/>
                        </a:rPr>
                        <a:t> person.</a:t>
                      </a:r>
                      <a:endParaRPr lang="en-GB" sz="1800" b="1" dirty="0">
                        <a:solidFill>
                          <a:srgbClr val="000000"/>
                        </a:solidFill>
                        <a:effectLst/>
                        <a:latin typeface="Comic Sans MS" panose="030F0702030302020204" pitchFamily="66" charset="0"/>
                      </a:endParaRPr>
                    </a:p>
                    <a:p>
                      <a:endParaRPr lang="en-GB" sz="1400" dirty="0">
                        <a:effectLst/>
                      </a:endParaRPr>
                    </a:p>
                  </a:txBody>
                  <a:tcPr marL="72927" marR="72927" marT="36464" marB="36464" anchor="ctr">
                    <a:lnL>
                      <a:noFill/>
                    </a:lnL>
                    <a:lnR>
                      <a:noFill/>
                    </a:lnR>
                    <a:lnT>
                      <a:noFill/>
                    </a:lnT>
                    <a:lnB>
                      <a:noFill/>
                    </a:lnB>
                  </a:tcPr>
                </a:tc>
                <a:extLst>
                  <a:ext uri="{0D108BD9-81ED-4DB2-BD59-A6C34878D82A}">
                    <a16:rowId xmlns:a16="http://schemas.microsoft.com/office/drawing/2014/main" val="2801810650"/>
                  </a:ext>
                </a:extLst>
              </a:tr>
            </a:tbl>
          </a:graphicData>
        </a:graphic>
      </p:graphicFrame>
    </p:spTree>
    <p:extLst>
      <p:ext uri="{BB962C8B-B14F-4D97-AF65-F5344CB8AC3E}">
        <p14:creationId xmlns:p14="http://schemas.microsoft.com/office/powerpoint/2010/main" val="421215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p:cNvSpPr>
          <p:nvPr/>
        </p:nvSpPr>
        <p:spPr bwMode="auto">
          <a:xfrm>
            <a:off x="4406900" y="228600"/>
            <a:ext cx="4746625" cy="320675"/>
          </a:xfrm>
          <a:prstGeom prst="rect">
            <a:avLst/>
          </a:prstGeom>
          <a:solidFill>
            <a:srgbClr val="0278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36000" rIns="180000" bIns="36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sz="1200">
                <a:solidFill>
                  <a:schemeClr val="bg1"/>
                </a:solidFill>
              </a:rPr>
              <a:t>Punctuation, Grammar and Vocabulary Focus – Mixed Skills </a:t>
            </a:r>
          </a:p>
        </p:txBody>
      </p:sp>
      <p:sp>
        <p:nvSpPr>
          <p:cNvPr id="12" name="Oval 11">
            <a:extLst>
              <a:ext uri="{FF2B5EF4-FFF2-40B4-BE49-F238E27FC236}">
                <a16:creationId xmlns:a16="http://schemas.microsoft.com/office/drawing/2014/main" id="{A53C3538-BCE4-4EC7-A480-997FCF902838}"/>
              </a:ext>
            </a:extLst>
          </p:cNvPr>
          <p:cNvSpPr/>
          <p:nvPr/>
        </p:nvSpPr>
        <p:spPr bwMode="auto">
          <a:xfrm>
            <a:off x="4276725" y="228600"/>
            <a:ext cx="320675" cy="320675"/>
          </a:xfrm>
          <a:prstGeom prst="ellipse">
            <a:avLst/>
          </a:prstGeom>
          <a:solidFill>
            <a:srgbClr val="0278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10" name="Title 20"/>
          <p:cNvSpPr>
            <a:spLocks/>
          </p:cNvSpPr>
          <p:nvPr/>
        </p:nvSpPr>
        <p:spPr bwMode="auto">
          <a:xfrm>
            <a:off x="457200" y="765175"/>
            <a:ext cx="8220075" cy="57308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spcBef>
                <a:spcPct val="0"/>
              </a:spcBef>
              <a:buFontTx/>
              <a:buNone/>
            </a:pPr>
            <a:r>
              <a:rPr lang="en-GB" altLang="en-US" sz="3600" b="1">
                <a:solidFill>
                  <a:srgbClr val="013F7B"/>
                </a:solidFill>
                <a:latin typeface="Twinkl SemiBold" charset="0"/>
              </a:rPr>
              <a:t>Think and Write</a:t>
            </a:r>
          </a:p>
        </p:txBody>
      </p:sp>
      <p:sp>
        <p:nvSpPr>
          <p:cNvPr id="21" name="TextBox 20"/>
          <p:cNvSpPr txBox="1">
            <a:spLocks noChangeArrowheads="1"/>
          </p:cNvSpPr>
          <p:nvPr/>
        </p:nvSpPr>
        <p:spPr bwMode="auto">
          <a:xfrm>
            <a:off x="755650" y="5575300"/>
            <a:ext cx="7632700" cy="647700"/>
          </a:xfrm>
          <a:prstGeom prst="rect">
            <a:avLst/>
          </a:prstGeom>
          <a:solidFill>
            <a:schemeClr val="bg1"/>
          </a:solidFill>
          <a:ln w="28575">
            <a:solidFill>
              <a:srgbClr val="E84D15"/>
            </a:solidFill>
            <a:miter lim="800000"/>
            <a:headEnd/>
            <a:tailEnd/>
          </a:ln>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Read through your passage carefully – does it include everything we are looking for?</a:t>
            </a:r>
          </a:p>
        </p:txBody>
      </p:sp>
      <p:sp>
        <p:nvSpPr>
          <p:cNvPr id="21512" name="TextBox 34"/>
          <p:cNvSpPr txBox="1">
            <a:spLocks noChangeArrowheads="1"/>
          </p:cNvSpPr>
          <p:nvPr/>
        </p:nvSpPr>
        <p:spPr bwMode="auto">
          <a:xfrm>
            <a:off x="3617913" y="2193925"/>
            <a:ext cx="47704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Use this photograph as your inspiration to </a:t>
            </a:r>
            <a:r>
              <a:rPr lang="en-GB" altLang="en-US" b="1">
                <a:solidFill>
                  <a:schemeClr val="tx1"/>
                </a:solidFill>
              </a:rPr>
              <a:t>think </a:t>
            </a:r>
            <a:r>
              <a:rPr lang="en-GB" altLang="en-US">
                <a:solidFill>
                  <a:schemeClr val="tx1"/>
                </a:solidFill>
              </a:rPr>
              <a:t>and</a:t>
            </a:r>
            <a:r>
              <a:rPr lang="en-GB" altLang="en-US" b="1">
                <a:solidFill>
                  <a:schemeClr val="tx1"/>
                </a:solidFill>
              </a:rPr>
              <a:t> write </a:t>
            </a:r>
            <a:r>
              <a:rPr lang="en-GB" altLang="en-US">
                <a:solidFill>
                  <a:schemeClr val="tx1"/>
                </a:solidFill>
              </a:rPr>
              <a:t>using the following pattern of sentences:</a:t>
            </a:r>
          </a:p>
        </p:txBody>
      </p:sp>
      <p:sp>
        <p:nvSpPr>
          <p:cNvPr id="21513" name="TextBox 36">
            <a:hlinkClick r:id="rId2" action="ppaction://hlinksldjump"/>
          </p:cNvPr>
          <p:cNvSpPr>
            <a:spLocks noChangeArrowheads="1"/>
          </p:cNvSpPr>
          <p:nvPr/>
        </p:nvSpPr>
        <p:spPr bwMode="auto">
          <a:xfrm>
            <a:off x="3652838" y="1549400"/>
            <a:ext cx="3649662" cy="490538"/>
          </a:xfrm>
          <a:prstGeom prst="roundRect">
            <a:avLst>
              <a:gd name="adj" fmla="val 50000"/>
            </a:avLst>
          </a:prstGeom>
          <a:solidFill>
            <a:srgbClr val="88CCC1"/>
          </a:solidFill>
          <a:ln w="19050">
            <a:solidFill>
              <a:srgbClr val="2DB7BC"/>
            </a:solidFill>
            <a:round/>
            <a:headEnd/>
            <a:tailEnd/>
          </a:ln>
        </p:spPr>
        <p:txBody>
          <a:bodyPr lIns="108000" tIns="36000" rIns="108000" bIns="36000">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dirty="0">
                <a:solidFill>
                  <a:schemeClr val="bg1"/>
                </a:solidFill>
                <a:latin typeface="Twinkl SemiBold" charset="0"/>
              </a:rPr>
              <a:t>Click to view image full screen</a:t>
            </a:r>
          </a:p>
        </p:txBody>
      </p:sp>
      <p:sp>
        <p:nvSpPr>
          <p:cNvPr id="25" name="TextBox 24"/>
          <p:cNvSpPr txBox="1">
            <a:spLocks noChangeArrowheads="1"/>
          </p:cNvSpPr>
          <p:nvPr/>
        </p:nvSpPr>
        <p:spPr bwMode="auto">
          <a:xfrm>
            <a:off x="755650" y="3335338"/>
            <a:ext cx="1301750" cy="368300"/>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1</a:t>
            </a:r>
          </a:p>
        </p:txBody>
      </p:sp>
      <p:sp>
        <p:nvSpPr>
          <p:cNvPr id="26" name="TextBox 25"/>
          <p:cNvSpPr txBox="1">
            <a:spLocks noChangeArrowheads="1"/>
          </p:cNvSpPr>
          <p:nvPr/>
        </p:nvSpPr>
        <p:spPr bwMode="auto">
          <a:xfrm>
            <a:off x="2117725" y="3335338"/>
            <a:ext cx="627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Must contain a preposition indicating location.</a:t>
            </a:r>
          </a:p>
        </p:txBody>
      </p:sp>
      <p:sp>
        <p:nvSpPr>
          <p:cNvPr id="27" name="TextBox 26"/>
          <p:cNvSpPr txBox="1">
            <a:spLocks noChangeArrowheads="1"/>
          </p:cNvSpPr>
          <p:nvPr/>
        </p:nvSpPr>
        <p:spPr bwMode="auto">
          <a:xfrm>
            <a:off x="755650" y="3748088"/>
            <a:ext cx="1301750"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2</a:t>
            </a:r>
          </a:p>
        </p:txBody>
      </p:sp>
      <p:sp>
        <p:nvSpPr>
          <p:cNvPr id="28" name="TextBox 27"/>
          <p:cNvSpPr txBox="1">
            <a:spLocks noChangeArrowheads="1"/>
          </p:cNvSpPr>
          <p:nvPr/>
        </p:nvSpPr>
        <p:spPr bwMode="auto">
          <a:xfrm>
            <a:off x="2117725" y="3748088"/>
            <a:ext cx="6270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Needs to include a subordinate clause.</a:t>
            </a:r>
          </a:p>
        </p:txBody>
      </p:sp>
      <p:sp>
        <p:nvSpPr>
          <p:cNvPr id="29" name="TextBox 28"/>
          <p:cNvSpPr txBox="1">
            <a:spLocks noChangeArrowheads="1"/>
          </p:cNvSpPr>
          <p:nvPr/>
        </p:nvSpPr>
        <p:spPr bwMode="auto">
          <a:xfrm>
            <a:off x="755650" y="4162425"/>
            <a:ext cx="1301750" cy="368300"/>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3</a:t>
            </a:r>
          </a:p>
        </p:txBody>
      </p:sp>
      <p:sp>
        <p:nvSpPr>
          <p:cNvPr id="30" name="TextBox 29"/>
          <p:cNvSpPr txBox="1">
            <a:spLocks noChangeArrowheads="1"/>
          </p:cNvSpPr>
          <p:nvPr/>
        </p:nvSpPr>
        <p:spPr bwMode="auto">
          <a:xfrm>
            <a:off x="2117725" y="4162425"/>
            <a:ext cx="627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Must be a passive sentence.</a:t>
            </a:r>
          </a:p>
        </p:txBody>
      </p:sp>
      <p:sp>
        <p:nvSpPr>
          <p:cNvPr id="31" name="TextBox 30"/>
          <p:cNvSpPr txBox="1">
            <a:spLocks noChangeArrowheads="1"/>
          </p:cNvSpPr>
          <p:nvPr/>
        </p:nvSpPr>
        <p:spPr bwMode="auto">
          <a:xfrm>
            <a:off x="755650" y="4586288"/>
            <a:ext cx="1301750" cy="368300"/>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Sentence 4</a:t>
            </a:r>
          </a:p>
        </p:txBody>
      </p:sp>
      <p:sp>
        <p:nvSpPr>
          <p:cNvPr id="32" name="TextBox 31"/>
          <p:cNvSpPr txBox="1">
            <a:spLocks noChangeArrowheads="1"/>
          </p:cNvSpPr>
          <p:nvPr/>
        </p:nvSpPr>
        <p:spPr bwMode="auto">
          <a:xfrm>
            <a:off x="2117725" y="4586288"/>
            <a:ext cx="6270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Must contain an apostrophe for contraction.</a:t>
            </a:r>
          </a:p>
        </p:txBody>
      </p:sp>
      <p:pic>
        <p:nvPicPr>
          <p:cNvPr id="21524" name="Picture 3"/>
          <p:cNvPicPr>
            <a:picLocks noChangeAspect="1"/>
          </p:cNvPicPr>
          <p:nvPr/>
        </p:nvPicPr>
        <p:blipFill>
          <a:blip r:embed="rId3">
            <a:extLst>
              <a:ext uri="{28A0092B-C50C-407E-A947-70E740481C1C}">
                <a14:useLocalDpi xmlns:a14="http://schemas.microsoft.com/office/drawing/2010/main" val="0"/>
              </a:ext>
            </a:extLst>
          </a:blip>
          <a:srcRect l="4282"/>
          <a:stretch>
            <a:fillRect/>
          </a:stretch>
        </p:blipFill>
        <p:spPr bwMode="auto">
          <a:xfrm>
            <a:off x="755650" y="1376363"/>
            <a:ext cx="2682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930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p:bldP spid="27" grpId="0" animBg="1"/>
      <p:bldP spid="28" grpId="0"/>
      <p:bldP spid="29" grpId="0" animBg="1"/>
      <p:bldP spid="30"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p:cNvSpPr>
          <p:nvPr/>
        </p:nvSpPr>
        <p:spPr bwMode="auto">
          <a:xfrm>
            <a:off x="4406900" y="228600"/>
            <a:ext cx="4746625" cy="320675"/>
          </a:xfrm>
          <a:prstGeom prst="rect">
            <a:avLst/>
          </a:prstGeom>
          <a:solidFill>
            <a:srgbClr val="0278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36000" rIns="180000" bIns="36000" anchor="ct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sz="1200">
                <a:solidFill>
                  <a:schemeClr val="bg1"/>
                </a:solidFill>
              </a:rPr>
              <a:t>Punctuation, Grammar and Vocabulary Focus – Mixed Skills </a:t>
            </a:r>
          </a:p>
        </p:txBody>
      </p:sp>
      <p:sp>
        <p:nvSpPr>
          <p:cNvPr id="12" name="Oval 11">
            <a:extLst>
              <a:ext uri="{FF2B5EF4-FFF2-40B4-BE49-F238E27FC236}">
                <a16:creationId xmlns:a16="http://schemas.microsoft.com/office/drawing/2014/main" id="{DBDB5D34-20E3-4A25-8887-EC0C8C8C4EB8}"/>
              </a:ext>
            </a:extLst>
          </p:cNvPr>
          <p:cNvSpPr/>
          <p:nvPr/>
        </p:nvSpPr>
        <p:spPr bwMode="auto">
          <a:xfrm>
            <a:off x="4276725" y="228600"/>
            <a:ext cx="320675" cy="320675"/>
          </a:xfrm>
          <a:prstGeom prst="ellipse">
            <a:avLst/>
          </a:prstGeom>
          <a:solidFill>
            <a:srgbClr val="0278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3558" name="Picture 3"/>
          <p:cNvPicPr>
            <a:picLocks noChangeAspect="1"/>
          </p:cNvPicPr>
          <p:nvPr/>
        </p:nvPicPr>
        <p:blipFill>
          <a:blip r:embed="rId2">
            <a:extLst>
              <a:ext uri="{28A0092B-C50C-407E-A947-70E740481C1C}">
                <a14:useLocalDpi xmlns:a14="http://schemas.microsoft.com/office/drawing/2010/main" val="0"/>
              </a:ext>
            </a:extLst>
          </a:blip>
          <a:srcRect l="4282"/>
          <a:stretch>
            <a:fillRect/>
          </a:stretch>
        </p:blipFill>
        <p:spPr bwMode="auto">
          <a:xfrm>
            <a:off x="1027113" y="1376363"/>
            <a:ext cx="17526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itle 20"/>
          <p:cNvSpPr>
            <a:spLocks noGrp="1"/>
          </p:cNvSpPr>
          <p:nvPr>
            <p:ph type="title"/>
          </p:nvPr>
        </p:nvSpPr>
        <p:spPr>
          <a:xfrm>
            <a:off x="457200" y="741363"/>
            <a:ext cx="8220075" cy="603250"/>
          </a:xfrm>
        </p:spPr>
        <p:txBody>
          <a:bodyPr/>
          <a:lstStyle/>
          <a:p>
            <a:pPr eaLnBrk="1" hangingPunct="1"/>
            <a:r>
              <a:rPr lang="en-GB" altLang="en-US" sz="3600">
                <a:solidFill>
                  <a:srgbClr val="013F7C"/>
                </a:solidFill>
                <a:latin typeface="Twinkl SemiBold" charset="0"/>
              </a:rPr>
              <a:t>Think and Write </a:t>
            </a:r>
            <a:r>
              <a:rPr lang="en-GB" altLang="en-US" sz="3600">
                <a:solidFill>
                  <a:srgbClr val="F08215"/>
                </a:solidFill>
                <a:latin typeface="Twinkl SemiBold" charset="0"/>
              </a:rPr>
              <a:t>Example Answer</a:t>
            </a:r>
          </a:p>
        </p:txBody>
      </p:sp>
      <p:sp>
        <p:nvSpPr>
          <p:cNvPr id="23560" name="TextBox 34"/>
          <p:cNvSpPr txBox="1">
            <a:spLocks noChangeArrowheads="1"/>
          </p:cNvSpPr>
          <p:nvPr/>
        </p:nvSpPr>
        <p:spPr bwMode="auto">
          <a:xfrm>
            <a:off x="2690813" y="1431925"/>
            <a:ext cx="5405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Here’s an example of what you could have </a:t>
            </a:r>
            <a:br>
              <a:rPr lang="en-GB" altLang="en-US">
                <a:solidFill>
                  <a:schemeClr val="tx1"/>
                </a:solidFill>
              </a:rPr>
            </a:br>
            <a:r>
              <a:rPr lang="en-GB" altLang="en-US" b="1">
                <a:solidFill>
                  <a:schemeClr val="tx1"/>
                </a:solidFill>
              </a:rPr>
              <a:t>thought</a:t>
            </a:r>
            <a:r>
              <a:rPr lang="en-GB" altLang="en-US">
                <a:solidFill>
                  <a:schemeClr val="tx1"/>
                </a:solidFill>
              </a:rPr>
              <a:t> and </a:t>
            </a:r>
            <a:r>
              <a:rPr lang="en-GB" altLang="en-US" b="1">
                <a:solidFill>
                  <a:schemeClr val="tx1"/>
                </a:solidFill>
              </a:rPr>
              <a:t>written</a:t>
            </a:r>
            <a:r>
              <a:rPr lang="en-GB" altLang="en-US">
                <a:solidFill>
                  <a:schemeClr val="tx1"/>
                </a:solidFill>
              </a:rPr>
              <a:t>…</a:t>
            </a:r>
          </a:p>
        </p:txBody>
      </p:sp>
      <p:sp>
        <p:nvSpPr>
          <p:cNvPr id="36" name="TextBox 35"/>
          <p:cNvSpPr txBox="1">
            <a:spLocks noChangeArrowheads="1"/>
          </p:cNvSpPr>
          <p:nvPr/>
        </p:nvSpPr>
        <p:spPr bwMode="auto">
          <a:xfrm>
            <a:off x="744538" y="2679700"/>
            <a:ext cx="7643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We found a young hedgehog </a:t>
            </a:r>
            <a:r>
              <a:rPr lang="en-GB" altLang="en-US">
                <a:solidFill>
                  <a:srgbClr val="F08213"/>
                </a:solidFill>
              </a:rPr>
              <a:t>behind</a:t>
            </a:r>
            <a:r>
              <a:rPr lang="en-GB" altLang="en-US">
                <a:solidFill>
                  <a:schemeClr val="tx1"/>
                </a:solidFill>
              </a:rPr>
              <a:t> the compost bin.</a:t>
            </a:r>
          </a:p>
        </p:txBody>
      </p:sp>
      <p:sp>
        <p:nvSpPr>
          <p:cNvPr id="37" name="TextBox 36"/>
          <p:cNvSpPr txBox="1">
            <a:spLocks noChangeArrowheads="1"/>
          </p:cNvSpPr>
          <p:nvPr/>
        </p:nvSpPr>
        <p:spPr bwMode="auto">
          <a:xfrm>
            <a:off x="755650" y="33353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rgbClr val="F08213"/>
                </a:solidFill>
              </a:rPr>
              <a:t>As he was so small</a:t>
            </a:r>
            <a:r>
              <a:rPr lang="en-GB" altLang="en-US">
                <a:solidFill>
                  <a:schemeClr val="tx1"/>
                </a:solidFill>
              </a:rPr>
              <a:t>, we knew that he needed to eat.</a:t>
            </a:r>
          </a:p>
        </p:txBody>
      </p:sp>
      <p:sp>
        <p:nvSpPr>
          <p:cNvPr id="38" name="TextBox 37"/>
          <p:cNvSpPr txBox="1">
            <a:spLocks noChangeArrowheads="1"/>
          </p:cNvSpPr>
          <p:nvPr/>
        </p:nvSpPr>
        <p:spPr bwMode="auto">
          <a:xfrm>
            <a:off x="3054350" y="3024188"/>
            <a:ext cx="2571750"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location preposition</a:t>
            </a:r>
          </a:p>
        </p:txBody>
      </p:sp>
      <p:sp>
        <p:nvSpPr>
          <p:cNvPr id="39" name="TextBox 38"/>
          <p:cNvSpPr txBox="1">
            <a:spLocks noChangeArrowheads="1"/>
          </p:cNvSpPr>
          <p:nvPr/>
        </p:nvSpPr>
        <p:spPr bwMode="auto">
          <a:xfrm>
            <a:off x="755650" y="3700463"/>
            <a:ext cx="2595563"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subordinate clause</a:t>
            </a:r>
          </a:p>
        </p:txBody>
      </p:sp>
      <p:sp>
        <p:nvSpPr>
          <p:cNvPr id="40" name="TextBox 39"/>
          <p:cNvSpPr txBox="1">
            <a:spLocks noChangeArrowheads="1"/>
          </p:cNvSpPr>
          <p:nvPr/>
        </p:nvSpPr>
        <p:spPr bwMode="auto">
          <a:xfrm>
            <a:off x="755650" y="4010025"/>
            <a:ext cx="7632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accent2"/>
                </a:solidFill>
              </a:rPr>
              <a:t>The cat food was gobbled up very quickly by the hungry hedgehog</a:t>
            </a:r>
            <a:r>
              <a:rPr lang="en-GB" altLang="en-US">
                <a:solidFill>
                  <a:schemeClr val="tx1"/>
                </a:solidFill>
              </a:rPr>
              <a:t>.</a:t>
            </a:r>
          </a:p>
        </p:txBody>
      </p:sp>
      <p:sp>
        <p:nvSpPr>
          <p:cNvPr id="41" name="TextBox 40"/>
          <p:cNvSpPr txBox="1">
            <a:spLocks noChangeArrowheads="1"/>
          </p:cNvSpPr>
          <p:nvPr/>
        </p:nvSpPr>
        <p:spPr bwMode="auto">
          <a:xfrm>
            <a:off x="2427288" y="4375150"/>
            <a:ext cx="2595562" cy="369888"/>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passive sentence</a:t>
            </a:r>
          </a:p>
        </p:txBody>
      </p:sp>
      <p:sp>
        <p:nvSpPr>
          <p:cNvPr id="42" name="TextBox 41"/>
          <p:cNvSpPr txBox="1">
            <a:spLocks noChangeArrowheads="1"/>
          </p:cNvSpPr>
          <p:nvPr/>
        </p:nvSpPr>
        <p:spPr bwMode="auto">
          <a:xfrm>
            <a:off x="755650" y="4683125"/>
            <a:ext cx="763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We thought that </a:t>
            </a:r>
            <a:r>
              <a:rPr lang="en-GB" altLang="en-US">
                <a:solidFill>
                  <a:srgbClr val="F08213"/>
                </a:solidFill>
              </a:rPr>
              <a:t>he’d</a:t>
            </a:r>
            <a:r>
              <a:rPr lang="en-GB" altLang="en-US">
                <a:solidFill>
                  <a:schemeClr val="tx1"/>
                </a:solidFill>
              </a:rPr>
              <a:t> need somewhere warm to sleep.</a:t>
            </a:r>
          </a:p>
        </p:txBody>
      </p:sp>
      <p:sp>
        <p:nvSpPr>
          <p:cNvPr id="43" name="TextBox 42"/>
          <p:cNvSpPr txBox="1">
            <a:spLocks noChangeArrowheads="1"/>
          </p:cNvSpPr>
          <p:nvPr/>
        </p:nvSpPr>
        <p:spPr bwMode="auto">
          <a:xfrm>
            <a:off x="1327150" y="5049838"/>
            <a:ext cx="3109913" cy="369887"/>
          </a:xfrm>
          <a:prstGeom prst="rect">
            <a:avLst/>
          </a:prstGeom>
          <a:solidFill>
            <a:srgbClr val="F9BB9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a:solidFill>
                  <a:schemeClr val="tx1"/>
                </a:solidFill>
              </a:rPr>
              <a:t>apostrophe for contraction</a:t>
            </a:r>
          </a:p>
        </p:txBody>
      </p:sp>
    </p:spTree>
    <p:extLst>
      <p:ext uri="{BB962C8B-B14F-4D97-AF65-F5344CB8AC3E}">
        <p14:creationId xmlns:p14="http://schemas.microsoft.com/office/powerpoint/2010/main" val="867128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1000"/>
                                        <p:tgtEl>
                                          <p:spTgt spid="37"/>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500"/>
                                        <p:tgtEl>
                                          <p:spTgt spid="39"/>
                                        </p:tgtEl>
                                      </p:cBhvr>
                                    </p:animEffect>
                                    <p:set>
                                      <p:cBhvr>
                                        <p:cTn id="29" dur="1" fill="hold">
                                          <p:stCondLst>
                                            <p:cond delay="499"/>
                                          </p:stCondLst>
                                        </p:cTn>
                                        <p:tgtEl>
                                          <p:spTgt spid="39"/>
                                        </p:tgtEl>
                                        <p:attrNameLst>
                                          <p:attrName>style.visibility</p:attrName>
                                        </p:attrNameLst>
                                      </p:cBhvr>
                                      <p:to>
                                        <p:strVal val="hidden"/>
                                      </p:to>
                                    </p:se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left)">
                                      <p:cBhvr>
                                        <p:cTn id="33" dur="1000"/>
                                        <p:tgtEl>
                                          <p:spTgt spid="40"/>
                                        </p:tgtEl>
                                      </p:cBhvr>
                                    </p:animEffect>
                                  </p:childTnLst>
                                </p:cTn>
                              </p:par>
                            </p:childTnLst>
                          </p:cTn>
                        </p:par>
                        <p:par>
                          <p:cTn id="34" fill="hold" nodeType="afterGroup">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1"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1000"/>
                                        <p:tgtEl>
                                          <p:spTgt spid="42"/>
                                        </p:tgtEl>
                                      </p:cBhvr>
                                    </p:animEffect>
                                  </p:childTnLst>
                                </p:cTn>
                              </p:par>
                            </p:childTnLst>
                          </p:cTn>
                        </p:par>
                        <p:par>
                          <p:cTn id="47" fill="hold" nodeType="afterGroup">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xit" presetSubtype="0" fill="hold" grpId="1" nodeType="click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8" grpId="1" animBg="1"/>
      <p:bldP spid="39" grpId="0" animBg="1"/>
      <p:bldP spid="39" grpId="1" animBg="1"/>
      <p:bldP spid="40" grpId="0"/>
      <p:bldP spid="41" grpId="0" animBg="1"/>
      <p:bldP spid="41" grpId="1" animBg="1"/>
      <p:bldP spid="42" grpId="0"/>
      <p:bldP spid="43" grpId="0" animBg="1"/>
      <p:bldP spid="4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479426" y="1013336"/>
            <a:ext cx="8196263" cy="1847265"/>
          </a:xfrm>
          <a:prstGeom prst="roundRect">
            <a:avLst>
              <a:gd name="adj" fmla="val 0"/>
            </a:avLst>
          </a:prstGeom>
          <a:solidFill>
            <a:srgbClr val="F5F9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1" name="Rounded Rectangle 10"/>
          <p:cNvSpPr/>
          <p:nvPr/>
        </p:nvSpPr>
        <p:spPr bwMode="auto">
          <a:xfrm>
            <a:off x="479426" y="3091373"/>
            <a:ext cx="8196263" cy="2317389"/>
          </a:xfrm>
          <a:prstGeom prst="roundRect">
            <a:avLst>
              <a:gd name="adj" fmla="val 0"/>
            </a:avLst>
          </a:prstGeom>
          <a:solidFill>
            <a:srgbClr val="F5F9F6">
              <a:alpha val="94902"/>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2" name="Content Placeholder 15"/>
          <p:cNvSpPr txBox="1">
            <a:spLocks/>
          </p:cNvSpPr>
          <p:nvPr/>
        </p:nvSpPr>
        <p:spPr bwMode="auto">
          <a:xfrm>
            <a:off x="684212" y="3934950"/>
            <a:ext cx="7775575" cy="138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nSpc>
                <a:spcPct val="90000"/>
              </a:lnSpc>
              <a:spcBef>
                <a:spcPts val="1000"/>
              </a:spcBef>
              <a:buFont typeface="Arial" panose="020B0604020202020204" pitchFamily="34" charset="0"/>
              <a:buChar char="•"/>
            </a:pPr>
            <a:r>
              <a:rPr lang="en-GB" dirty="0">
                <a:solidFill>
                  <a:srgbClr val="1C1C1C"/>
                </a:solidFill>
                <a:latin typeface="Open Sans" panose="020B0606030504020204" pitchFamily="34" charset="0"/>
                <a:ea typeface="Open Sans" panose="020B0606030504020204" pitchFamily="34" charset="0"/>
                <a:cs typeface="Open Sans" panose="020B0606030504020204" pitchFamily="34" charset="0"/>
              </a:rPr>
              <a:t>I can write in the 3st person and in the correct tense</a:t>
            </a:r>
          </a:p>
          <a:p>
            <a:pPr>
              <a:lnSpc>
                <a:spcPct val="90000"/>
              </a:lnSpc>
              <a:spcBef>
                <a:spcPts val="1000"/>
              </a:spcBef>
              <a:buFont typeface="Arial" panose="020B0604020202020204" pitchFamily="34" charset="0"/>
              <a:buChar char="•"/>
            </a:pPr>
            <a:r>
              <a:rPr lang="en-GB" dirty="0">
                <a:solidFill>
                  <a:srgbClr val="1C1C1C"/>
                </a:solidFill>
                <a:latin typeface="Open Sans" panose="020B0606030504020204" pitchFamily="34" charset="0"/>
                <a:ea typeface="Open Sans" panose="020B0606030504020204" pitchFamily="34" charset="0"/>
                <a:cs typeface="Open Sans" panose="020B0606030504020204" pitchFamily="34" charset="0"/>
              </a:rPr>
              <a:t>I can use rhetorical questions to draw the reader in</a:t>
            </a:r>
          </a:p>
          <a:p>
            <a:pPr>
              <a:lnSpc>
                <a:spcPct val="90000"/>
              </a:lnSpc>
              <a:spcBef>
                <a:spcPts val="1000"/>
              </a:spcBef>
              <a:buFont typeface="Arial" panose="020B0604020202020204" pitchFamily="34" charset="0"/>
              <a:buChar char="•"/>
            </a:pPr>
            <a:r>
              <a:rPr lang="en-GB" dirty="0">
                <a:solidFill>
                  <a:srgbClr val="1C1C1C"/>
                </a:solidFill>
                <a:latin typeface="Open Sans" panose="020B0606030504020204" pitchFamily="34" charset="0"/>
                <a:ea typeface="Open Sans" panose="020B0606030504020204" pitchFamily="34" charset="0"/>
                <a:cs typeface="Open Sans" panose="020B0606030504020204" pitchFamily="34" charset="0"/>
              </a:rPr>
              <a:t>I can use varied sentence openers.</a:t>
            </a:r>
          </a:p>
          <a:p>
            <a:pPr>
              <a:lnSpc>
                <a:spcPct val="90000"/>
              </a:lnSpc>
              <a:spcBef>
                <a:spcPts val="1000"/>
              </a:spcBef>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I will be able to refrain from giving personal opinion</a:t>
            </a:r>
          </a:p>
        </p:txBody>
      </p:sp>
      <p:sp>
        <p:nvSpPr>
          <p:cNvPr id="13" name="Content Placeholder 15"/>
          <p:cNvSpPr txBox="1">
            <a:spLocks/>
          </p:cNvSpPr>
          <p:nvPr/>
        </p:nvSpPr>
        <p:spPr bwMode="auto">
          <a:xfrm>
            <a:off x="1071154" y="1812318"/>
            <a:ext cx="7225712"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lnSpc>
                <a:spcPct val="90000"/>
              </a:lnSpc>
              <a:spcBef>
                <a:spcPts val="1000"/>
              </a:spcBef>
              <a:spcAft>
                <a:spcPct val="0"/>
              </a:spcAft>
            </a:pPr>
            <a:r>
              <a:rPr lang="en-GB" altLang="en-US" sz="2800" dirty="0">
                <a:solidFill>
                  <a:srgbClr val="1C1C1C"/>
                </a:solidFill>
                <a:latin typeface="Open Sans" panose="020B0606030504020204" pitchFamily="34" charset="0"/>
                <a:ea typeface="Open Sans" panose="020B0606030504020204" pitchFamily="34" charset="0"/>
                <a:cs typeface="Open Sans" panose="020B0606030504020204" pitchFamily="34" charset="0"/>
              </a:rPr>
              <a:t>LO: Can I summarise the opening story so far using varied sentence openers</a:t>
            </a:r>
            <a:r>
              <a:rPr lang="en-GB" altLang="en-US" sz="2800" i="1" dirty="0">
                <a:solidFill>
                  <a:srgbClr val="1C1C1C"/>
                </a:solidFill>
                <a:latin typeface="Open Sans" panose="020B0606030504020204" pitchFamily="34" charset="0"/>
                <a:ea typeface="Open Sans" panose="020B0606030504020204" pitchFamily="34" charset="0"/>
                <a:cs typeface="Open Sans" panose="020B0606030504020204" pitchFamily="34" charset="0"/>
              </a:rPr>
              <a:t>?</a:t>
            </a:r>
            <a:endParaRPr lang="en-GB" altLang="en-US" sz="2800" dirty="0">
              <a:solidFill>
                <a:srgbClr val="1C1C1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Content Placeholder 15"/>
          <p:cNvSpPr txBox="1">
            <a:spLocks/>
          </p:cNvSpPr>
          <p:nvPr/>
        </p:nvSpPr>
        <p:spPr>
          <a:xfrm>
            <a:off x="-304344" y="1031398"/>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648250"/>
                </a:solidFill>
                <a:latin typeface="Open Sans" panose="020B0606030504020204" pitchFamily="34" charset="0"/>
                <a:ea typeface="Open Sans" panose="020B0606030504020204" pitchFamily="34" charset="0"/>
                <a:cs typeface="Open Sans" panose="020B0606030504020204" pitchFamily="34" charset="0"/>
              </a:rPr>
              <a:t>Monday 25</a:t>
            </a:r>
            <a:r>
              <a:rPr lang="en-GB" sz="3200" b="1" baseline="30000" dirty="0">
                <a:solidFill>
                  <a:srgbClr val="648250"/>
                </a:solidFill>
                <a:latin typeface="Open Sans" panose="020B0606030504020204" pitchFamily="34" charset="0"/>
                <a:ea typeface="Open Sans" panose="020B0606030504020204" pitchFamily="34" charset="0"/>
                <a:cs typeface="Open Sans" panose="020B0606030504020204" pitchFamily="34" charset="0"/>
              </a:rPr>
              <a:t>th</a:t>
            </a:r>
            <a:r>
              <a:rPr lang="en-GB" sz="3200" b="1" dirty="0">
                <a:solidFill>
                  <a:srgbClr val="648250"/>
                </a:solidFill>
                <a:latin typeface="Open Sans" panose="020B0606030504020204" pitchFamily="34" charset="0"/>
                <a:ea typeface="Open Sans" panose="020B0606030504020204" pitchFamily="34" charset="0"/>
                <a:cs typeface="Open Sans" panose="020B0606030504020204" pitchFamily="34" charset="0"/>
              </a:rPr>
              <a:t> January 2021</a:t>
            </a:r>
          </a:p>
        </p:txBody>
      </p:sp>
      <p:sp>
        <p:nvSpPr>
          <p:cNvPr id="19" name="Content Placeholder 15"/>
          <p:cNvSpPr txBox="1">
            <a:spLocks/>
          </p:cNvSpPr>
          <p:nvPr/>
        </p:nvSpPr>
        <p:spPr>
          <a:xfrm>
            <a:off x="479427" y="3219286"/>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648250"/>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6747" y="548640"/>
            <a:ext cx="5186997" cy="646331"/>
          </a:xfrm>
          <a:prstGeom prst="rect">
            <a:avLst/>
          </a:prstGeom>
          <a:noFill/>
        </p:spPr>
        <p:txBody>
          <a:bodyPr wrap="none" rtlCol="0">
            <a:spAutoFit/>
          </a:bodyPr>
          <a:lstStyle/>
          <a:p>
            <a:pPr algn="ctr"/>
            <a:r>
              <a:rPr lang="en-US" sz="3600" b="1" u="sng" dirty="0"/>
              <a:t>How to summarise a text?</a:t>
            </a:r>
          </a:p>
        </p:txBody>
      </p:sp>
      <p:sp>
        <p:nvSpPr>
          <p:cNvPr id="2" name="TextBox 1"/>
          <p:cNvSpPr txBox="1"/>
          <p:nvPr/>
        </p:nvSpPr>
        <p:spPr>
          <a:xfrm>
            <a:off x="2599509" y="2259874"/>
            <a:ext cx="184731"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515165" y="2259874"/>
            <a:ext cx="8012181" cy="2847703"/>
          </a:xfrm>
          <a:prstGeom prst="rect">
            <a:avLst/>
          </a:prstGeom>
        </p:spPr>
      </p:pic>
    </p:spTree>
    <p:extLst>
      <p:ext uri="{BB962C8B-B14F-4D97-AF65-F5344CB8AC3E}">
        <p14:creationId xmlns:p14="http://schemas.microsoft.com/office/powerpoint/2010/main" val="91320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156754"/>
            <a:ext cx="6871062" cy="523220"/>
          </a:xfrm>
          <a:prstGeom prst="rect">
            <a:avLst/>
          </a:prstGeom>
          <a:noFill/>
        </p:spPr>
        <p:txBody>
          <a:bodyPr wrap="square" rtlCol="0">
            <a:spAutoFit/>
          </a:bodyPr>
          <a:lstStyle/>
          <a:p>
            <a:pPr algn="ctr"/>
            <a:r>
              <a:rPr lang="en-US" sz="2800" u="sng" dirty="0">
                <a:solidFill>
                  <a:srgbClr val="7030A0"/>
                </a:solidFill>
              </a:rPr>
              <a:t>Summarising </a:t>
            </a:r>
            <a:r>
              <a:rPr lang="en-US" sz="2800" u="sng" dirty="0" err="1">
                <a:solidFill>
                  <a:srgbClr val="7030A0"/>
                </a:solidFill>
              </a:rPr>
              <a:t>Ch</a:t>
            </a:r>
            <a:r>
              <a:rPr lang="en-US" sz="2800" u="sng" dirty="0">
                <a:solidFill>
                  <a:srgbClr val="7030A0"/>
                </a:solidFill>
              </a:rPr>
              <a:t> 11 and 12</a:t>
            </a:r>
          </a:p>
        </p:txBody>
      </p:sp>
      <p:pic>
        <p:nvPicPr>
          <p:cNvPr id="4" name="Picture 3"/>
          <p:cNvPicPr>
            <a:picLocks noChangeAspect="1"/>
          </p:cNvPicPr>
          <p:nvPr/>
        </p:nvPicPr>
        <p:blipFill>
          <a:blip r:embed="rId2"/>
          <a:stretch>
            <a:fillRect/>
          </a:stretch>
        </p:blipFill>
        <p:spPr>
          <a:xfrm>
            <a:off x="548910" y="679974"/>
            <a:ext cx="7314930" cy="5896959"/>
          </a:xfrm>
          <a:prstGeom prst="rect">
            <a:avLst/>
          </a:prstGeom>
        </p:spPr>
      </p:pic>
      <p:sp>
        <p:nvSpPr>
          <p:cNvPr id="5" name="TextBox 4"/>
          <p:cNvSpPr txBox="1"/>
          <p:nvPr/>
        </p:nvSpPr>
        <p:spPr>
          <a:xfrm>
            <a:off x="6413863" y="2116183"/>
            <a:ext cx="1267097" cy="646331"/>
          </a:xfrm>
          <a:prstGeom prst="rect">
            <a:avLst/>
          </a:prstGeom>
          <a:solidFill>
            <a:srgbClr val="FFFF66"/>
          </a:solidFill>
        </p:spPr>
        <p:txBody>
          <a:bodyPr wrap="square" rtlCol="0">
            <a:spAutoFit/>
          </a:bodyPr>
          <a:lstStyle/>
          <a:p>
            <a:r>
              <a:rPr lang="en-US" dirty="0"/>
              <a:t>Topic sentence?</a:t>
            </a:r>
          </a:p>
        </p:txBody>
      </p:sp>
    </p:spTree>
    <p:extLst>
      <p:ext uri="{BB962C8B-B14F-4D97-AF65-F5344CB8AC3E}">
        <p14:creationId xmlns:p14="http://schemas.microsoft.com/office/powerpoint/2010/main" val="49952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8" y="156754"/>
            <a:ext cx="6871062" cy="523220"/>
          </a:xfrm>
          <a:prstGeom prst="rect">
            <a:avLst/>
          </a:prstGeom>
          <a:noFill/>
        </p:spPr>
        <p:txBody>
          <a:bodyPr wrap="square" rtlCol="0">
            <a:spAutoFit/>
          </a:bodyPr>
          <a:lstStyle/>
          <a:p>
            <a:pPr algn="ctr"/>
            <a:r>
              <a:rPr lang="en-US" sz="2800" u="sng" dirty="0">
                <a:solidFill>
                  <a:srgbClr val="7030A0"/>
                </a:solidFill>
              </a:rPr>
              <a:t>Summarising </a:t>
            </a:r>
            <a:r>
              <a:rPr lang="en-US" sz="2800" u="sng" dirty="0" err="1">
                <a:solidFill>
                  <a:srgbClr val="7030A0"/>
                </a:solidFill>
              </a:rPr>
              <a:t>Ch</a:t>
            </a:r>
            <a:r>
              <a:rPr lang="en-US" sz="2800" u="sng" dirty="0">
                <a:solidFill>
                  <a:srgbClr val="7030A0"/>
                </a:solidFill>
              </a:rPr>
              <a:t> 11 – KEY NOTES </a:t>
            </a:r>
          </a:p>
        </p:txBody>
      </p:sp>
      <p:sp>
        <p:nvSpPr>
          <p:cNvPr id="3" name="TextBox 2"/>
          <p:cNvSpPr txBox="1"/>
          <p:nvPr/>
        </p:nvSpPr>
        <p:spPr>
          <a:xfrm>
            <a:off x="836023" y="1123406"/>
            <a:ext cx="7654834" cy="3970318"/>
          </a:xfrm>
          <a:prstGeom prst="rect">
            <a:avLst/>
          </a:prstGeom>
          <a:noFill/>
        </p:spPr>
        <p:txBody>
          <a:bodyPr wrap="square" rtlCol="0">
            <a:spAutoFit/>
          </a:bodyPr>
          <a:lstStyle/>
          <a:p>
            <a:pPr marL="285750" indent="-285750">
              <a:buFontTx/>
              <a:buChar char="-"/>
            </a:pPr>
            <a:r>
              <a:rPr lang="en-US" sz="2400" dirty="0"/>
              <a:t>Michael’s dad couldn’t move, trouble with back</a:t>
            </a:r>
          </a:p>
          <a:p>
            <a:pPr marL="285750" indent="-285750">
              <a:buFontTx/>
              <a:buChar char="-"/>
            </a:pPr>
            <a:r>
              <a:rPr lang="en-US" sz="2400" dirty="0"/>
              <a:t>Michael has science lessons same day – based on evolution</a:t>
            </a:r>
          </a:p>
          <a:p>
            <a:pPr marL="285750" indent="-285750">
              <a:buFontTx/>
              <a:buChar char="-"/>
            </a:pPr>
            <a:r>
              <a:rPr lang="en-US" sz="2400" dirty="0"/>
              <a:t>How humans evolved and got straighter </a:t>
            </a:r>
          </a:p>
          <a:p>
            <a:pPr marL="285750" indent="-285750">
              <a:buFontTx/>
              <a:buChar char="-"/>
            </a:pPr>
            <a:r>
              <a:rPr lang="en-US" sz="2400" dirty="0"/>
              <a:t>Disagreement over the theory, people offering their opinions</a:t>
            </a:r>
          </a:p>
          <a:p>
            <a:pPr marL="285750" indent="-285750">
              <a:buFontTx/>
              <a:buChar char="-"/>
            </a:pPr>
            <a:r>
              <a:rPr lang="en-US" sz="2400" dirty="0"/>
              <a:t>Shoulders blades became a discussion point and resulted in strange behavior </a:t>
            </a:r>
          </a:p>
          <a:p>
            <a:pPr marL="285750" indent="-285750">
              <a:buFontTx/>
              <a:buChar char="-"/>
            </a:pPr>
            <a:r>
              <a:rPr lang="en-US" sz="2400" dirty="0"/>
              <a:t>Michael’s baby sister is a continued worry</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02287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339634"/>
            <a:ext cx="2050868" cy="584775"/>
          </a:xfrm>
          <a:prstGeom prst="rect">
            <a:avLst/>
          </a:prstGeom>
          <a:noFill/>
        </p:spPr>
        <p:txBody>
          <a:bodyPr wrap="square" rtlCol="0">
            <a:spAutoFit/>
          </a:bodyPr>
          <a:lstStyle/>
          <a:p>
            <a:r>
              <a:rPr lang="en-US" sz="3200" b="1" u="sng" dirty="0">
                <a:solidFill>
                  <a:srgbClr val="7030A0"/>
                </a:solidFill>
              </a:rPr>
              <a:t>Summary</a:t>
            </a:r>
            <a:r>
              <a:rPr lang="en-US" dirty="0"/>
              <a:t> </a:t>
            </a:r>
          </a:p>
        </p:txBody>
      </p:sp>
      <p:sp>
        <p:nvSpPr>
          <p:cNvPr id="3" name="TextBox 2"/>
          <p:cNvSpPr txBox="1"/>
          <p:nvPr/>
        </p:nvSpPr>
        <p:spPr>
          <a:xfrm>
            <a:off x="627018" y="1240971"/>
            <a:ext cx="8112034" cy="2031325"/>
          </a:xfrm>
          <a:prstGeom prst="rect">
            <a:avLst/>
          </a:prstGeom>
          <a:noFill/>
        </p:spPr>
        <p:txBody>
          <a:bodyPr wrap="square" rtlCol="0">
            <a:spAutoFit/>
          </a:bodyPr>
          <a:lstStyle/>
          <a:p>
            <a:r>
              <a:rPr lang="en-US" dirty="0"/>
              <a:t>Home renovation activities were seeming to take a toll on Michael’s dad who woke up with excruciating back pain one day. Aspirin was his chosen medicine and his desperation to have one, probably meant it worked on him miraculously.</a:t>
            </a:r>
          </a:p>
          <a:p>
            <a:r>
              <a:rPr lang="en-US" dirty="0"/>
              <a:t>During his science lesson the same day, Michael’s teacher ‘Rasputin’ delved deeper into the theory of Evolution, something not everyone can readily agree with. Did humans really evolve from the Apes? This was something the class was busy disputing.  </a:t>
            </a:r>
          </a:p>
        </p:txBody>
      </p:sp>
    </p:spTree>
    <p:extLst>
      <p:ext uri="{BB962C8B-B14F-4D97-AF65-F5344CB8AC3E}">
        <p14:creationId xmlns:p14="http://schemas.microsoft.com/office/powerpoint/2010/main" val="142890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967" y="189956"/>
            <a:ext cx="7480935" cy="6317234"/>
          </a:xfrm>
          <a:prstGeom prst="rect">
            <a:avLst/>
          </a:prstGeom>
        </p:spPr>
      </p:pic>
      <p:sp>
        <p:nvSpPr>
          <p:cNvPr id="3" name="TextBox 2"/>
          <p:cNvSpPr txBox="1"/>
          <p:nvPr/>
        </p:nvSpPr>
        <p:spPr>
          <a:xfrm>
            <a:off x="6204858" y="2508068"/>
            <a:ext cx="1332411" cy="646331"/>
          </a:xfrm>
          <a:prstGeom prst="rect">
            <a:avLst/>
          </a:prstGeom>
          <a:solidFill>
            <a:srgbClr val="FFFF66"/>
          </a:solidFill>
        </p:spPr>
        <p:txBody>
          <a:bodyPr wrap="square" rtlCol="0">
            <a:spAutoFit/>
          </a:bodyPr>
          <a:lstStyle/>
          <a:p>
            <a:r>
              <a:rPr lang="en-US" dirty="0"/>
              <a:t>Topic sentence?</a:t>
            </a:r>
          </a:p>
        </p:txBody>
      </p:sp>
    </p:spTree>
    <p:extLst>
      <p:ext uri="{BB962C8B-B14F-4D97-AF65-F5344CB8AC3E}">
        <p14:creationId xmlns:p14="http://schemas.microsoft.com/office/powerpoint/2010/main" val="1744858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1C82036-2C85-4043-8EA4-570A64356F9B}" vid="{F84EC833-F40E-4BB6-8865-2810A3E73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893</TotalTime>
  <Words>450</Words>
  <Application>Microsoft Macintosh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Comic Sans MS</vt:lpstr>
      <vt:lpstr>Twinkl Light</vt:lpstr>
      <vt:lpstr>Open Sans</vt:lpstr>
      <vt:lpstr>Twinkl SemiBold</vt:lpstr>
      <vt:lpstr>Twinkl</vt:lpstr>
      <vt:lpstr>Calibri</vt:lpstr>
      <vt:lpstr>Arial</vt:lpstr>
      <vt:lpstr>Office Theme</vt:lpstr>
      <vt:lpstr>Starter </vt:lpstr>
      <vt:lpstr>PowerPoint Presentation</vt:lpstr>
      <vt:lpstr>Think and Write Example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Sandle-Keynes</dc:creator>
  <cp:lastModifiedBy>Claire Pitts</cp:lastModifiedBy>
  <cp:revision>79</cp:revision>
  <dcterms:created xsi:type="dcterms:W3CDTF">2020-07-28T13:27:17Z</dcterms:created>
  <dcterms:modified xsi:type="dcterms:W3CDTF">2021-01-27T10:41:01Z</dcterms:modified>
</cp:coreProperties>
</file>