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0"/>
  </p:handoutMasterIdLst>
  <p:sldIdLst>
    <p:sldId id="284" r:id="rId2"/>
    <p:sldId id="291" r:id="rId3"/>
    <p:sldId id="292" r:id="rId4"/>
    <p:sldId id="293" r:id="rId5"/>
    <p:sldId id="266" r:id="rId6"/>
    <p:sldId id="279" r:id="rId7"/>
    <p:sldId id="276" r:id="rId8"/>
    <p:sldId id="277" r:id="rId9"/>
  </p:sldIdLst>
  <p:sldSz cx="9144000" cy="6858000" type="screen4x3"/>
  <p:notesSz cx="6858000" cy="9144000"/>
  <p:embeddedFontLst>
    <p:embeddedFont>
      <p:font typeface="Twinkl SemiBold" charset="0"/>
      <p:bold r:id="rId11"/>
    </p:embeddedFont>
    <p:embeddedFont>
      <p:font typeface="Twinkl" panose="020B0604020202020204" charset="0"/>
      <p:regular r:id="rId12"/>
      <p:bold r:id="rId13"/>
    </p:embeddedFont>
    <p:embeddedFont>
      <p:font typeface="Twinkl Light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Sassoon Infant Rg" panose="02000503030000020003" charset="0"/>
      <p:regular r:id="rId27"/>
      <p:bold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488" userDrawn="1">
          <p15:clr>
            <a:srgbClr val="A4A3A4"/>
          </p15:clr>
        </p15:guide>
        <p15:guide id="4" pos="272" userDrawn="1">
          <p15:clr>
            <a:srgbClr val="A4A3A4"/>
          </p15:clr>
        </p15:guide>
        <p15:guide id="5" orient="horz" pos="2183" userDrawn="1">
          <p15:clr>
            <a:srgbClr val="A4A3A4"/>
          </p15:clr>
        </p15:guide>
        <p15:guide id="6" orient="horz" pos="4042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5760" userDrawn="1">
          <p15:clr>
            <a:srgbClr val="A4A3A4"/>
          </p15:clr>
        </p15:guide>
        <p15:guide id="9" orient="horz" userDrawn="1">
          <p15:clr>
            <a:srgbClr val="A4A3A4"/>
          </p15:clr>
        </p15:guide>
        <p15:guide id="10" orient="horz" pos="4320" userDrawn="1">
          <p15:clr>
            <a:srgbClr val="A4A3A4"/>
          </p15:clr>
        </p15:guide>
        <p15:guide id="12" orient="horz" pos="686" userDrawn="1">
          <p15:clr>
            <a:srgbClr val="A4A3A4"/>
          </p15:clr>
        </p15:guide>
        <p15:guide id="13" orient="horz" pos="867" userDrawn="1">
          <p15:clr>
            <a:srgbClr val="A4A3A4"/>
          </p15:clr>
        </p15:guide>
        <p15:guide id="14" orient="horz" pos="2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91AF7D"/>
    <a:srgbClr val="506840"/>
    <a:srgbClr val="36452B"/>
    <a:srgbClr val="648250"/>
    <a:srgbClr val="7E9957"/>
    <a:srgbClr val="384710"/>
    <a:srgbClr val="445836"/>
    <a:srgbClr val="556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36" y="60"/>
      </p:cViewPr>
      <p:guideLst>
        <p:guide orient="horz" pos="459"/>
        <p:guide pos="2880"/>
        <p:guide pos="5488"/>
        <p:guide pos="272"/>
        <p:guide orient="horz" pos="2183"/>
        <p:guide orient="horz" pos="4042"/>
        <p:guide/>
        <p:guide pos="5760"/>
        <p:guide orient="horz"/>
        <p:guide orient="horz" pos="4320"/>
        <p:guide orient="horz" pos="686"/>
        <p:guide orient="horz" pos="867"/>
        <p:guide orient="horz" pos="27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6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E23B0-7AFB-419F-88ED-9863E094EC0D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15618-F096-47F9-A2E0-5659E59688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24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9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5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98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39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5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%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" y="0"/>
            <a:ext cx="9137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006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A9F772C-FFF6-4176-A2C1-780016108ABD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49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C5A4305-8538-4AC5-A69B-BA0518FA21B2}" type="datetimeFigureOut">
              <a:rPr lang="en-GB"/>
              <a:pPr>
                <a:defRPr/>
              </a:pPr>
              <a:t>26/01/2021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7" r:id="rId2"/>
    <p:sldLayoutId id="2147483712" r:id="rId3"/>
    <p:sldLayoutId id="2147483713" r:id="rId4"/>
    <p:sldLayoutId id="2147483716" r:id="rId5"/>
    <p:sldLayoutId id="2147483714" r:id="rId6"/>
    <p:sldLayoutId id="2147483715" r:id="rId7"/>
    <p:sldLayoutId id="2147483718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9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656237C0-DFFB-4808-9736-787D3E00E1BE}"/>
              </a:ext>
            </a:extLst>
          </p:cNvPr>
          <p:cNvSpPr/>
          <p:nvPr/>
        </p:nvSpPr>
        <p:spPr bwMode="auto">
          <a:xfrm>
            <a:off x="2360613" y="228600"/>
            <a:ext cx="658812" cy="660400"/>
          </a:xfrm>
          <a:prstGeom prst="ellipse">
            <a:avLst/>
          </a:prstGeom>
          <a:solidFill>
            <a:srgbClr val="027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746125" y="2154238"/>
            <a:ext cx="7642225" cy="388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Despite the rain he didn’t have his umbrella up.</a:t>
            </a:r>
          </a:p>
        </p:txBody>
      </p:sp>
      <p:sp>
        <p:nvSpPr>
          <p:cNvPr id="27654" name="Rectangle 8"/>
          <p:cNvSpPr>
            <a:spLocks/>
          </p:cNvSpPr>
          <p:nvPr/>
        </p:nvSpPr>
        <p:spPr bwMode="auto">
          <a:xfrm>
            <a:off x="2700338" y="228600"/>
            <a:ext cx="6453187" cy="660400"/>
          </a:xfrm>
          <a:prstGeom prst="rect">
            <a:avLst/>
          </a:prstGeom>
          <a:solidFill>
            <a:srgbClr val="027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3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Grammar focus - G.5.5: Commas to separate items in a list.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	      G.5.9: Punctuation for parenthesis.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	      G5.6b: Commas after fronted adverbials </a:t>
            </a:r>
          </a:p>
        </p:txBody>
      </p:sp>
      <p:sp>
        <p:nvSpPr>
          <p:cNvPr id="18" name="TextBox 14"/>
          <p:cNvSpPr>
            <a:spLocks noChangeArrowheads="1"/>
          </p:cNvSpPr>
          <p:nvPr/>
        </p:nvSpPr>
        <p:spPr bwMode="auto">
          <a:xfrm>
            <a:off x="746125" y="2624138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My neighbour who is called Mr Brown owns a bear called Paddington. </a:t>
            </a:r>
          </a:p>
        </p:txBody>
      </p:sp>
      <p:sp>
        <p:nvSpPr>
          <p:cNvPr id="20" name="TextBox 14"/>
          <p:cNvSpPr>
            <a:spLocks noChangeArrowheads="1"/>
          </p:cNvSpPr>
          <p:nvPr/>
        </p:nvSpPr>
        <p:spPr bwMode="auto">
          <a:xfrm>
            <a:off x="746125" y="3092450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Although it wasn’t dark the candle was burning brightly.</a:t>
            </a:r>
          </a:p>
        </p:txBody>
      </p:sp>
      <p:sp>
        <p:nvSpPr>
          <p:cNvPr id="22" name="TextBox 14"/>
          <p:cNvSpPr>
            <a:spLocks noChangeArrowheads="1"/>
          </p:cNvSpPr>
          <p:nvPr/>
        </p:nvSpPr>
        <p:spPr bwMode="auto">
          <a:xfrm>
            <a:off x="746125" y="3560763"/>
            <a:ext cx="7642225" cy="601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My favourite things to eat are chocolate bread apples and cheese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and onion crisps.</a:t>
            </a:r>
          </a:p>
        </p:txBody>
      </p:sp>
      <p:sp>
        <p:nvSpPr>
          <p:cNvPr id="26" name="TextBox 14"/>
          <p:cNvSpPr>
            <a:spLocks noChangeArrowheads="1"/>
          </p:cNvSpPr>
          <p:nvPr/>
        </p:nvSpPr>
        <p:spPr bwMode="auto">
          <a:xfrm>
            <a:off x="746125" y="4243388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Because my dad loves London we often go for day trips.</a:t>
            </a:r>
          </a:p>
        </p:txBody>
      </p:sp>
      <p:sp>
        <p:nvSpPr>
          <p:cNvPr id="27" name="TextBox 14"/>
          <p:cNvSpPr>
            <a:spLocks noChangeArrowheads="1"/>
          </p:cNvSpPr>
          <p:nvPr/>
        </p:nvSpPr>
        <p:spPr bwMode="auto">
          <a:xfrm>
            <a:off x="746125" y="4711700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Dramatically the song finished with a bang.</a:t>
            </a:r>
          </a:p>
        </p:txBody>
      </p:sp>
      <p:sp>
        <p:nvSpPr>
          <p:cNvPr id="28" name="TextBox 14"/>
          <p:cNvSpPr>
            <a:spLocks noChangeArrowheads="1"/>
          </p:cNvSpPr>
          <p:nvPr/>
        </p:nvSpPr>
        <p:spPr bwMode="auto">
          <a:xfrm>
            <a:off x="746125" y="5180013"/>
            <a:ext cx="7642225" cy="58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The house which had been up for sale for several months was terribly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dirty inside.</a:t>
            </a: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746125" y="5845175"/>
            <a:ext cx="7642225" cy="388938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classify the sentences according to why commas have been used?</a:t>
            </a:r>
          </a:p>
        </p:txBody>
      </p:sp>
      <p:pic>
        <p:nvPicPr>
          <p:cNvPr id="276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119313"/>
            <a:ext cx="1989138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0521" r="66666"/>
          <a:stretch>
            <a:fillRect/>
          </a:stretch>
        </p:blipFill>
        <p:spPr bwMode="auto">
          <a:xfrm>
            <a:off x="6896100" y="876300"/>
            <a:ext cx="22479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Title 2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0075" cy="60325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013F7C"/>
                </a:solidFill>
                <a:latin typeface="Twinkl SemiBold" charset="0"/>
              </a:rPr>
              <a:t>Commas to the Rescue!</a:t>
            </a:r>
          </a:p>
        </p:txBody>
      </p:sp>
      <p:sp>
        <p:nvSpPr>
          <p:cNvPr id="27665" name="TextBox 14"/>
          <p:cNvSpPr txBox="1">
            <a:spLocks noChangeArrowheads="1"/>
          </p:cNvSpPr>
          <p:nvPr/>
        </p:nvSpPr>
        <p:spPr bwMode="auto">
          <a:xfrm>
            <a:off x="984250" y="1454150"/>
            <a:ext cx="7175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/>
              <a:t>Can you save the readers from these difficult sentences with the addition of commas?</a:t>
            </a:r>
            <a:endParaRPr lang="en-GB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5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" grpId="0" animBg="1"/>
      <p:bldP spid="22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B314C27E-DF11-4CD2-A00A-2476AC92DBDC}"/>
              </a:ext>
            </a:extLst>
          </p:cNvPr>
          <p:cNvSpPr/>
          <p:nvPr/>
        </p:nvSpPr>
        <p:spPr bwMode="auto">
          <a:xfrm>
            <a:off x="2360613" y="228600"/>
            <a:ext cx="658812" cy="660400"/>
          </a:xfrm>
          <a:prstGeom prst="ellipse">
            <a:avLst/>
          </a:prstGeom>
          <a:solidFill>
            <a:srgbClr val="027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5" name="Rectangle 5"/>
          <p:cNvSpPr>
            <a:spLocks/>
          </p:cNvSpPr>
          <p:nvPr/>
        </p:nvSpPr>
        <p:spPr bwMode="auto">
          <a:xfrm>
            <a:off x="0" y="231775"/>
            <a:ext cx="1276350" cy="495300"/>
          </a:xfrm>
          <a:prstGeom prst="rect">
            <a:avLst/>
          </a:prstGeom>
          <a:solidFill>
            <a:srgbClr val="0175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Day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7C5D5F-401C-448C-93D2-587B8AF5394D}"/>
              </a:ext>
            </a:extLst>
          </p:cNvPr>
          <p:cNvSpPr/>
          <p:nvPr/>
        </p:nvSpPr>
        <p:spPr bwMode="auto">
          <a:xfrm>
            <a:off x="1027113" y="228600"/>
            <a:ext cx="498475" cy="498475"/>
          </a:xfrm>
          <a:prstGeom prst="ellipse">
            <a:avLst/>
          </a:prstGeom>
          <a:solidFill>
            <a:srgbClr val="AFD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175B1"/>
                </a:solidFill>
              </a:rPr>
              <a:t>5</a:t>
            </a:r>
          </a:p>
        </p:txBody>
      </p:sp>
      <p:sp>
        <p:nvSpPr>
          <p:cNvPr id="19" name="TextBox 14"/>
          <p:cNvSpPr>
            <a:spLocks noChangeArrowheads="1"/>
          </p:cNvSpPr>
          <p:nvPr/>
        </p:nvSpPr>
        <p:spPr bwMode="auto">
          <a:xfrm>
            <a:off x="746125" y="1614488"/>
            <a:ext cx="7642225" cy="3889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Despite the rain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he didn’t have his umbrella up.</a:t>
            </a:r>
          </a:p>
        </p:txBody>
      </p:sp>
      <p:sp>
        <p:nvSpPr>
          <p:cNvPr id="28678" name="Rectangle 8"/>
          <p:cNvSpPr>
            <a:spLocks/>
          </p:cNvSpPr>
          <p:nvPr/>
        </p:nvSpPr>
        <p:spPr bwMode="auto">
          <a:xfrm>
            <a:off x="2700338" y="228600"/>
            <a:ext cx="6453187" cy="660400"/>
          </a:xfrm>
          <a:prstGeom prst="rect">
            <a:avLst/>
          </a:prstGeom>
          <a:solidFill>
            <a:srgbClr val="027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3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Grammar focus - G.5.5: Commas to separate items in a list.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	      G.5.9: Punctuation for parenthesis.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	      G5.6b: Commas after fronted adverbials </a:t>
            </a:r>
          </a:p>
        </p:txBody>
      </p:sp>
      <p:sp>
        <p:nvSpPr>
          <p:cNvPr id="18" name="TextBox 14"/>
          <p:cNvSpPr>
            <a:spLocks noChangeArrowheads="1"/>
          </p:cNvSpPr>
          <p:nvPr/>
        </p:nvSpPr>
        <p:spPr bwMode="auto">
          <a:xfrm>
            <a:off x="746125" y="2084388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My neighbour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who is called Mr Brown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owns a bear called Paddington. </a:t>
            </a:r>
          </a:p>
        </p:txBody>
      </p:sp>
      <p:sp>
        <p:nvSpPr>
          <p:cNvPr id="20" name="TextBox 14"/>
          <p:cNvSpPr>
            <a:spLocks noChangeArrowheads="1"/>
          </p:cNvSpPr>
          <p:nvPr/>
        </p:nvSpPr>
        <p:spPr bwMode="auto">
          <a:xfrm>
            <a:off x="746125" y="2552700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Although it wasn’t dark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the candle was burning brightly.</a:t>
            </a:r>
          </a:p>
        </p:txBody>
      </p:sp>
      <p:sp>
        <p:nvSpPr>
          <p:cNvPr id="22" name="TextBox 14"/>
          <p:cNvSpPr>
            <a:spLocks noChangeArrowheads="1"/>
          </p:cNvSpPr>
          <p:nvPr/>
        </p:nvSpPr>
        <p:spPr bwMode="auto">
          <a:xfrm>
            <a:off x="746125" y="3021013"/>
            <a:ext cx="7642225" cy="6016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My favourite things to eat are chocolate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bread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apples and cheese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and onion crisps.</a:t>
            </a:r>
          </a:p>
        </p:txBody>
      </p:sp>
      <p:sp>
        <p:nvSpPr>
          <p:cNvPr id="26" name="TextBox 14"/>
          <p:cNvSpPr>
            <a:spLocks noChangeArrowheads="1"/>
          </p:cNvSpPr>
          <p:nvPr/>
        </p:nvSpPr>
        <p:spPr bwMode="auto">
          <a:xfrm>
            <a:off x="746125" y="3703638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Because my dad loves London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we often go for day trips.</a:t>
            </a:r>
          </a:p>
        </p:txBody>
      </p:sp>
      <p:sp>
        <p:nvSpPr>
          <p:cNvPr id="27" name="TextBox 14"/>
          <p:cNvSpPr>
            <a:spLocks noChangeArrowheads="1"/>
          </p:cNvSpPr>
          <p:nvPr/>
        </p:nvSpPr>
        <p:spPr bwMode="auto">
          <a:xfrm>
            <a:off x="746125" y="4171950"/>
            <a:ext cx="7642225" cy="38735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Dramatically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the song finished with a bang.</a:t>
            </a:r>
          </a:p>
        </p:txBody>
      </p:sp>
      <p:sp>
        <p:nvSpPr>
          <p:cNvPr id="28" name="TextBox 14"/>
          <p:cNvSpPr>
            <a:spLocks noChangeArrowheads="1"/>
          </p:cNvSpPr>
          <p:nvPr/>
        </p:nvSpPr>
        <p:spPr bwMode="auto">
          <a:xfrm>
            <a:off x="746125" y="4640263"/>
            <a:ext cx="7642225" cy="584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2DB6BC"/>
            </a:solidFill>
            <a:round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The house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which had been up for sale for several months</a:t>
            </a:r>
            <a:r>
              <a:rPr lang="en-GB" altLang="en-US" sz="1600" b="1">
                <a:solidFill>
                  <a:srgbClr val="F08213"/>
                </a:solidFill>
              </a:rPr>
              <a:t>,</a:t>
            </a:r>
            <a:r>
              <a:rPr lang="en-GB" altLang="en-US" sz="1600">
                <a:solidFill>
                  <a:schemeClr val="tx1"/>
                </a:solidFill>
              </a:rPr>
              <a:t> was terribly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dirty inside.</a:t>
            </a:r>
          </a:p>
        </p:txBody>
      </p:sp>
      <p:pic>
        <p:nvPicPr>
          <p:cNvPr id="2868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50" y="2119313"/>
            <a:ext cx="1989138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1" t="10521" r="66666"/>
          <a:stretch>
            <a:fillRect/>
          </a:stretch>
        </p:blipFill>
        <p:spPr bwMode="auto">
          <a:xfrm>
            <a:off x="6896100" y="876300"/>
            <a:ext cx="2247900" cy="578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7" name="Title 2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0075" cy="60325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013F7C"/>
                </a:solidFill>
                <a:latin typeface="Twinkl SemiBold" charset="0"/>
              </a:rPr>
              <a:t>Commas to the Rescue! </a:t>
            </a:r>
            <a:r>
              <a:rPr lang="en-GB" altLang="en-US" sz="3600" smtClean="0">
                <a:solidFill>
                  <a:srgbClr val="F08213"/>
                </a:solidFill>
                <a:latin typeface="Twinkl SemiBold" charset="0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33938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" grpId="0" animBg="1"/>
      <p:bldP spid="22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608D2E9A-A15B-4C36-8C81-169E314E853F}"/>
              </a:ext>
            </a:extLst>
          </p:cNvPr>
          <p:cNvSpPr/>
          <p:nvPr/>
        </p:nvSpPr>
        <p:spPr bwMode="auto">
          <a:xfrm>
            <a:off x="2360613" y="228600"/>
            <a:ext cx="658812" cy="660400"/>
          </a:xfrm>
          <a:prstGeom prst="ellipse">
            <a:avLst/>
          </a:prstGeom>
          <a:solidFill>
            <a:srgbClr val="027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Rectangle 5"/>
          <p:cNvSpPr>
            <a:spLocks/>
          </p:cNvSpPr>
          <p:nvPr/>
        </p:nvSpPr>
        <p:spPr bwMode="auto">
          <a:xfrm>
            <a:off x="0" y="231775"/>
            <a:ext cx="1276350" cy="495300"/>
          </a:xfrm>
          <a:prstGeom prst="rect">
            <a:avLst/>
          </a:prstGeom>
          <a:solidFill>
            <a:srgbClr val="0175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324000" bIns="10800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bg1"/>
                </a:solidFill>
              </a:rPr>
              <a:t>Day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83AA5B-51EA-4C52-9DCC-51379CDD0704}"/>
              </a:ext>
            </a:extLst>
          </p:cNvPr>
          <p:cNvSpPr/>
          <p:nvPr/>
        </p:nvSpPr>
        <p:spPr bwMode="auto">
          <a:xfrm>
            <a:off x="1027113" y="228600"/>
            <a:ext cx="498475" cy="498475"/>
          </a:xfrm>
          <a:prstGeom prst="ellipse">
            <a:avLst/>
          </a:prstGeom>
          <a:solidFill>
            <a:srgbClr val="AFDEF8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rgbClr val="0175B1"/>
                </a:solidFill>
              </a:rPr>
              <a:t>5</a:t>
            </a:r>
          </a:p>
        </p:txBody>
      </p:sp>
      <p:sp>
        <p:nvSpPr>
          <p:cNvPr id="29701" name="Rectangle 8"/>
          <p:cNvSpPr>
            <a:spLocks/>
          </p:cNvSpPr>
          <p:nvPr/>
        </p:nvSpPr>
        <p:spPr bwMode="auto">
          <a:xfrm>
            <a:off x="2700338" y="228600"/>
            <a:ext cx="6453187" cy="660400"/>
          </a:xfrm>
          <a:prstGeom prst="rect">
            <a:avLst/>
          </a:prstGeom>
          <a:solidFill>
            <a:srgbClr val="0278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36000" rIns="180000" bIns="36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Grammar focus - G.5.5: Commas to separate items in a list.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	      G.5.9: Punctuation for parenthesis.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200">
                <a:solidFill>
                  <a:schemeClr val="bg1"/>
                </a:solidFill>
              </a:rPr>
              <a:t>	      G5.6b: Commas after fronted adverbials </a:t>
            </a:r>
          </a:p>
        </p:txBody>
      </p:sp>
      <p:sp>
        <p:nvSpPr>
          <p:cNvPr id="29702" name="Title 20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0075" cy="603250"/>
          </a:xfrm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013F7C"/>
                </a:solidFill>
                <a:latin typeface="Twinkl SemiBold" charset="0"/>
              </a:rPr>
              <a:t>Commas to the Rescue! </a:t>
            </a:r>
            <a:r>
              <a:rPr lang="en-GB" altLang="en-US" sz="3600" smtClean="0">
                <a:solidFill>
                  <a:srgbClr val="F08213"/>
                </a:solidFill>
                <a:latin typeface="Twinkl SemiBold" charset="0"/>
              </a:rPr>
              <a:t>Answers</a:t>
            </a:r>
          </a:p>
        </p:txBody>
      </p:sp>
      <p:sp>
        <p:nvSpPr>
          <p:cNvPr id="29703" name="TextBox 14"/>
          <p:cNvSpPr txBox="1">
            <a:spLocks noChangeArrowheads="1"/>
          </p:cNvSpPr>
          <p:nvPr/>
        </p:nvSpPr>
        <p:spPr bwMode="auto">
          <a:xfrm>
            <a:off x="746125" y="1549400"/>
            <a:ext cx="7642225" cy="388938"/>
          </a:xfrm>
          <a:prstGeom prst="rect">
            <a:avLst/>
          </a:prstGeom>
          <a:solidFill>
            <a:schemeClr val="bg1"/>
          </a:solidFill>
          <a:ln w="28575">
            <a:solidFill>
              <a:srgbClr val="F08213"/>
            </a:solidFill>
            <a:miter lim="800000"/>
            <a:headEnd/>
            <a:tailEnd/>
          </a:ln>
        </p:spPr>
        <p:txBody>
          <a:bodyPr lIns="108000" tIns="108000" rIns="108000" bIns="10800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 sz="1600">
                <a:solidFill>
                  <a:schemeClr val="tx1"/>
                </a:solidFill>
              </a:rPr>
              <a:t>Can you classify the sentences according to why commas have been used?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1B99DE-C48B-4724-9A40-EBB3C720F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2062163"/>
            <a:ext cx="7216775" cy="1047750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b="1" dirty="0">
                <a:solidFill>
                  <a:srgbClr val="689427"/>
                </a:solidFill>
              </a:rPr>
              <a:t>To separate items in a list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My favourite things to eat are chocolate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bread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apples and cheese </a:t>
            </a:r>
            <a:br>
              <a:rPr lang="en-GB" altLang="en-US" dirty="0">
                <a:solidFill>
                  <a:schemeClr val="tx1"/>
                </a:solidFill>
              </a:rPr>
            </a:br>
            <a:r>
              <a:rPr lang="en-GB" altLang="en-US" dirty="0">
                <a:solidFill>
                  <a:schemeClr val="tx1"/>
                </a:solidFill>
              </a:rPr>
              <a:t>and onion crisps.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C81A75-4A33-4EA9-9728-2DD2B76B6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3200400"/>
            <a:ext cx="7216775" cy="1603375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689427"/>
                </a:solidFill>
              </a:rPr>
              <a:t>To punctuate parenthesis or relative clauses.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My neighbour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who is called Mr Brown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owns a bear called Paddington.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The house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which had been up for sale for several months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was terribly dirty inside.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B7DC15-0B04-43C2-8729-82822B13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883150"/>
            <a:ext cx="7216775" cy="1603375"/>
          </a:xfrm>
          <a:prstGeom prst="rect">
            <a:avLst/>
          </a:prstGeom>
          <a:solidFill>
            <a:schemeClr val="bg1"/>
          </a:solidFill>
          <a:ln w="28575">
            <a:solidFill>
              <a:srgbClr val="87BD31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altLang="en-US" b="1" dirty="0">
                <a:solidFill>
                  <a:srgbClr val="689427"/>
                </a:solidFill>
              </a:rPr>
              <a:t>After fronted adverbials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Because my dad loves London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we often go for day trips.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Dramatically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the song finished with a bang.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Despite the rain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he didn’t have his umbrella up.</a:t>
            </a:r>
          </a:p>
          <a:p>
            <a:pPr marL="285750" indent="-28575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/>
            </a:pPr>
            <a:r>
              <a:rPr lang="en-GB" altLang="en-US" dirty="0">
                <a:solidFill>
                  <a:schemeClr val="tx1"/>
                </a:solidFill>
              </a:rPr>
              <a:t>Although it wasn’t dark</a:t>
            </a:r>
            <a:r>
              <a:rPr lang="en-GB" altLang="en-US" b="1" dirty="0">
                <a:solidFill>
                  <a:srgbClr val="F08213"/>
                </a:solidFill>
              </a:rPr>
              <a:t>,</a:t>
            </a:r>
            <a:r>
              <a:rPr lang="en-GB" altLang="en-US" dirty="0">
                <a:solidFill>
                  <a:schemeClr val="tx1"/>
                </a:solidFill>
              </a:rPr>
              <a:t> the candle was burning brightly.</a:t>
            </a:r>
          </a:p>
        </p:txBody>
      </p:sp>
    </p:spTree>
    <p:extLst>
      <p:ext uri="{BB962C8B-B14F-4D97-AF65-F5344CB8AC3E}">
        <p14:creationId xmlns:p14="http://schemas.microsoft.com/office/powerpoint/2010/main" val="3610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79426" y="1013336"/>
            <a:ext cx="8196263" cy="1847265"/>
          </a:xfrm>
          <a:prstGeom prst="roundRect">
            <a:avLst>
              <a:gd name="adj" fmla="val 0"/>
            </a:avLst>
          </a:prstGeom>
          <a:solidFill>
            <a:srgbClr val="F5F9F6">
              <a:alpha val="94902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79426" y="3091373"/>
            <a:ext cx="8196263" cy="2317389"/>
          </a:xfrm>
          <a:prstGeom prst="roundRect">
            <a:avLst>
              <a:gd name="adj" fmla="val 0"/>
            </a:avLst>
          </a:prstGeom>
          <a:solidFill>
            <a:srgbClr val="F5F9F6">
              <a:alpha val="94902"/>
            </a:srgbClr>
          </a:solidFill>
          <a:ln w="254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12" name="Content Placeholder 15"/>
          <p:cNvSpPr txBox="1">
            <a:spLocks/>
          </p:cNvSpPr>
          <p:nvPr/>
        </p:nvSpPr>
        <p:spPr bwMode="auto">
          <a:xfrm>
            <a:off x="684212" y="3934950"/>
            <a:ext cx="7775575" cy="108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can write in </a:t>
            </a:r>
            <a:r>
              <a:rPr lang="en-GB" sz="2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verses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</a:t>
            </a:r>
            <a:r>
              <a:rPr lang="en-GB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can get my feelings </a:t>
            </a:r>
            <a:r>
              <a:rPr lang="en-GB" sz="2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across</a:t>
            </a:r>
          </a:p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I </a:t>
            </a:r>
            <a:r>
              <a:rPr lang="en-GB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can use descriptive </a:t>
            </a:r>
            <a:r>
              <a:rPr lang="en-GB" sz="2000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and </a:t>
            </a:r>
            <a:r>
              <a:rPr lang="en-GB" sz="2000" dirty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sophisticated language.</a:t>
            </a:r>
            <a:endParaRPr lang="en-GB" altLang="en-US" sz="2000" dirty="0">
              <a:solidFill>
                <a:srgbClr val="1C1C1C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13" name="Content Placeholder 15"/>
          <p:cNvSpPr txBox="1">
            <a:spLocks/>
          </p:cNvSpPr>
          <p:nvPr/>
        </p:nvSpPr>
        <p:spPr bwMode="auto">
          <a:xfrm>
            <a:off x="1071154" y="1812318"/>
            <a:ext cx="7225712" cy="77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en-GB" altLang="en-US" sz="2800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LO: Can I write a sophisticated poem using adjectives</a:t>
            </a:r>
            <a:r>
              <a:rPr lang="en-GB" altLang="en-US" sz="2800" i="1" dirty="0" smtClean="0">
                <a:solidFill>
                  <a:srgbClr val="1C1C1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  <a:endParaRPr lang="en-GB" altLang="en-US" sz="2800" dirty="0">
              <a:solidFill>
                <a:srgbClr val="1C1C1C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Content Placeholder 15"/>
          <p:cNvSpPr txBox="1">
            <a:spLocks/>
          </p:cNvSpPr>
          <p:nvPr/>
        </p:nvSpPr>
        <p:spPr>
          <a:xfrm>
            <a:off x="-304344" y="1031398"/>
            <a:ext cx="8196263" cy="696912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dirty="0" smtClean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Tuesday 26</a:t>
            </a:r>
            <a:r>
              <a:rPr lang="en-GB" sz="3200" b="1" baseline="30000" dirty="0" smtClean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GB" sz="3200" b="1" dirty="0" smtClean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January 2021</a:t>
            </a:r>
            <a:endParaRPr lang="en-GB" sz="3200" b="1" dirty="0">
              <a:solidFill>
                <a:srgbClr val="6482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Content Placeholder 15"/>
          <p:cNvSpPr txBox="1">
            <a:spLocks/>
          </p:cNvSpPr>
          <p:nvPr/>
        </p:nvSpPr>
        <p:spPr>
          <a:xfrm>
            <a:off x="479427" y="3219286"/>
            <a:ext cx="8196263" cy="698500"/>
          </a:xfrm>
          <a:prstGeom prst="rect">
            <a:avLst/>
          </a:prstGeom>
          <a:noFill/>
          <a:ln w="25400">
            <a:noFill/>
          </a:ln>
        </p:spPr>
        <p:txBody>
          <a:bodyPr lIns="252000" tIns="216000" rIns="252000" bIns="18000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GB" sz="3200" b="1" dirty="0">
                <a:solidFill>
                  <a:srgbClr val="6482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Criteria</a:t>
            </a:r>
          </a:p>
        </p:txBody>
      </p:sp>
    </p:spTree>
    <p:extLst>
      <p:ext uri="{BB962C8B-B14F-4D97-AF65-F5344CB8AC3E}">
        <p14:creationId xmlns:p14="http://schemas.microsoft.com/office/powerpoint/2010/main" val="315429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9813" y="156755"/>
            <a:ext cx="1444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 smtClean="0"/>
              <a:t>Poetry</a:t>
            </a:r>
            <a:endParaRPr lang="en-US" sz="3600" b="1" u="sng" dirty="0"/>
          </a:p>
        </p:txBody>
      </p:sp>
      <p:sp>
        <p:nvSpPr>
          <p:cNvPr id="2" name="TextBox 1"/>
          <p:cNvSpPr txBox="1"/>
          <p:nvPr/>
        </p:nvSpPr>
        <p:spPr>
          <a:xfrm>
            <a:off x="2599509" y="22598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22" y="2120401"/>
            <a:ext cx="3209544" cy="4625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422" y="1127335"/>
            <a:ext cx="2736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words describe his appearance, character, mood, needs?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4617" y="13977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9813" y="1127335"/>
            <a:ext cx="424593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Unshaven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Rugged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Puckered, sunken, stained face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Derelict and grubby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Skeletal/slender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Rude/abrupt/insulting towards Michael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Puny (undernourished/weak)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Antisocial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Feeble bones – arthritis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Bewildering/unreal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Cross between man and owl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Indisposed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No fighting spirit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Grumpy towards support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Loner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Mystical/magical – seems immortal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Question mark – puzzling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Solitary, negative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0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8" y="156754"/>
            <a:ext cx="6871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err="1" smtClean="0">
                <a:solidFill>
                  <a:srgbClr val="7030A0"/>
                </a:solidFill>
              </a:rPr>
              <a:t>Skellig</a:t>
            </a:r>
            <a:endParaRPr lang="en-US" sz="2800" u="sng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8" y="1149531"/>
            <a:ext cx="70147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Wings of an owl, a raven’s mind</a:t>
            </a:r>
          </a:p>
          <a:p>
            <a:r>
              <a:rPr lang="en-US" dirty="0" smtClean="0"/>
              <a:t>Trapped in his nest, what </a:t>
            </a:r>
            <a:r>
              <a:rPr lang="en-US" dirty="0" smtClean="0"/>
              <a:t>has </a:t>
            </a:r>
            <a:r>
              <a:rPr lang="en-US" dirty="0" smtClean="0"/>
              <a:t>he left behind?</a:t>
            </a:r>
          </a:p>
          <a:p>
            <a:r>
              <a:rPr lang="en-US" dirty="0" smtClean="0"/>
              <a:t>A boy enters the garage, </a:t>
            </a:r>
            <a:r>
              <a:rPr lang="en-US" dirty="0" err="1" smtClean="0"/>
              <a:t>Skellig’s</a:t>
            </a:r>
            <a:r>
              <a:rPr lang="en-US" dirty="0" smtClean="0"/>
              <a:t> humble abode</a:t>
            </a:r>
          </a:p>
          <a:p>
            <a:r>
              <a:rPr lang="en-US" dirty="0" smtClean="0"/>
              <a:t>Oblivious, unsuspecting, wondering who else </a:t>
            </a:r>
            <a:r>
              <a:rPr lang="en-US" dirty="0" smtClean="0"/>
              <a:t>knows</a:t>
            </a:r>
          </a:p>
          <a:p>
            <a:r>
              <a:rPr lang="en-US" dirty="0" smtClean="0"/>
              <a:t>What can fill his void?</a:t>
            </a:r>
          </a:p>
          <a:p>
            <a:endParaRPr lang="en-US" dirty="0"/>
          </a:p>
          <a:p>
            <a:r>
              <a:rPr lang="en-US" dirty="0" smtClean="0"/>
              <a:t>Derelict and grubby he sits in a corner</a:t>
            </a:r>
          </a:p>
          <a:p>
            <a:r>
              <a:rPr lang="en-US" dirty="0" smtClean="0"/>
              <a:t>Waiting to die, where is the mourner?</a:t>
            </a:r>
          </a:p>
          <a:p>
            <a:r>
              <a:rPr lang="en-US" dirty="0" smtClean="0"/>
              <a:t>He cannot behold what maybe inside</a:t>
            </a:r>
          </a:p>
          <a:p>
            <a:r>
              <a:rPr lang="en-US" dirty="0" smtClean="0"/>
              <a:t>He sits pondering if he’ll ever get fed</a:t>
            </a:r>
          </a:p>
          <a:p>
            <a:r>
              <a:rPr lang="en-US" dirty="0" smtClean="0"/>
              <a:t>Mystical or magical, it can never be said.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95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0817"/>
              </p:ext>
            </p:extLst>
          </p:nvPr>
        </p:nvGraphicFramePr>
        <p:xfrm>
          <a:off x="604044" y="411733"/>
          <a:ext cx="8174196" cy="4160268"/>
        </p:xfrm>
        <a:graphic>
          <a:graphicData uri="http://schemas.openxmlformats.org/drawingml/2006/table">
            <a:tbl>
              <a:tblPr/>
              <a:tblGrid>
                <a:gridCol w="8174196">
                  <a:extLst>
                    <a:ext uri="{9D8B030D-6E8A-4147-A177-3AD203B41FA5}">
                      <a16:colId xmlns:a16="http://schemas.microsoft.com/office/drawing/2014/main" val="3807073597"/>
                    </a:ext>
                  </a:extLst>
                </a:gridCol>
              </a:tblGrid>
              <a:tr h="4160268">
                <a:tc>
                  <a:txBody>
                    <a:bodyPr/>
                    <a:lstStyle/>
                    <a:p>
                      <a:pPr algn="ctr"/>
                      <a:r>
                        <a:rPr lang="en-GB" sz="2800" b="1" u="sng" dirty="0" smtClean="0">
                          <a:solidFill>
                            <a:srgbClr val="0000FF"/>
                          </a:solidFill>
                          <a:effectLst/>
                          <a:latin typeface="Comic Sans MS" panose="030F0702030302020204" pitchFamily="66" charset="0"/>
                        </a:rPr>
                        <a:t>ACTIVITY</a:t>
                      </a: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342900" indent="-342900">
                        <a:lnSpc>
                          <a:spcPct val="300000"/>
                        </a:lnSpc>
                        <a:buAutoNum type="arabicParenR"/>
                      </a:pPr>
                      <a:r>
                        <a:rPr lang="en-GB" sz="2800" b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Record all the words that describe </a:t>
                      </a:r>
                      <a:r>
                        <a:rPr lang="en-GB" sz="2800" b="0" dirty="0" err="1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</a:rPr>
                        <a:t>Skellig</a:t>
                      </a:r>
                      <a:endParaRPr lang="en-GB" sz="2800" b="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2800" b="0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2) Write</a:t>
                      </a:r>
                      <a:r>
                        <a:rPr lang="en-GB" sz="2800" b="0" kern="1200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 </a:t>
                      </a:r>
                      <a:r>
                        <a:rPr lang="en-GB" sz="2800" b="0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verses </a:t>
                      </a:r>
                    </a:p>
                    <a:p>
                      <a:endParaRPr lang="en-GB" sz="2800" b="0" kern="1200" dirty="0" smtClean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2800" b="0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3) Your poem does </a:t>
                      </a:r>
                      <a:r>
                        <a:rPr lang="en-GB" sz="2800" b="0" u="sng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not</a:t>
                      </a:r>
                      <a:r>
                        <a:rPr lang="en-GB" sz="2800" b="0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2800" b="0" u="none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have</a:t>
                      </a:r>
                      <a:r>
                        <a:rPr lang="en-GB" sz="2800" b="0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to rhyme</a:t>
                      </a:r>
                      <a:endParaRPr lang="en-GB" sz="2800" b="0" kern="1200" dirty="0"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marL="72927" marR="72927" marT="36464" marB="3646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181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15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C82036-2C85-4043-8EA4-570A64356F9B}" vid="{F84EC833-F40E-4BB6-8865-2810A3E731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Beyond - English PowerPoint Template</Template>
  <TotalTime>938</TotalTime>
  <Words>578</Words>
  <Application>Microsoft Office PowerPoint</Application>
  <PresentationFormat>On-screen Show (4:3)</PresentationFormat>
  <Paragraphs>89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Twinkl SemiBold</vt:lpstr>
      <vt:lpstr>Twinkl</vt:lpstr>
      <vt:lpstr>Twinkl Light</vt:lpstr>
      <vt:lpstr>Calibri</vt:lpstr>
      <vt:lpstr>Open Sans</vt:lpstr>
      <vt:lpstr>Comic Sans MS</vt:lpstr>
      <vt:lpstr>Sassoon Infant Rg</vt:lpstr>
      <vt:lpstr>Arial</vt:lpstr>
      <vt:lpstr>Office Theme</vt:lpstr>
      <vt:lpstr>Starter </vt:lpstr>
      <vt:lpstr>Commas to the Rescue!</vt:lpstr>
      <vt:lpstr>Commas to the Rescue! Answers</vt:lpstr>
      <vt:lpstr>Commas to the Rescue! Answers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Sandle-Keynes</dc:creator>
  <cp:lastModifiedBy>Sarah Siddiqui</cp:lastModifiedBy>
  <cp:revision>88</cp:revision>
  <dcterms:created xsi:type="dcterms:W3CDTF">2020-07-28T13:27:17Z</dcterms:created>
  <dcterms:modified xsi:type="dcterms:W3CDTF">2021-01-26T09:35:32Z</dcterms:modified>
</cp:coreProperties>
</file>