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50"/>
    <p:restoredTop sz="94682"/>
  </p:normalViewPr>
  <p:slideViewPr>
    <p:cSldViewPr snapToGrid="0" snapToObjects="1">
      <p:cViewPr>
        <p:scale>
          <a:sx n="75" d="100"/>
          <a:sy n="75" d="100"/>
        </p:scale>
        <p:origin x="616" y="9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A389C-37ED-E642-A320-9BC2A46C00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1F4F495-4401-6B45-AFCA-EFDB0DA70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F4A0871-BE4F-1345-8755-7B6E5D350F85}"/>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5" name="Footer Placeholder 4">
            <a:extLst>
              <a:ext uri="{FF2B5EF4-FFF2-40B4-BE49-F238E27FC236}">
                <a16:creationId xmlns:a16="http://schemas.microsoft.com/office/drawing/2014/main" id="{E9CF75FE-ECDF-B54B-A7E6-D5E7B382E5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EC656-44E1-024B-9042-8D8C856A0BF3}"/>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2814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BF7B-F768-3341-975F-7662AC901DC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A2BE17-CE4A-254F-B651-1139CEA5616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6901260-BFE6-D546-8497-6BD192F6CC3E}"/>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5" name="Footer Placeholder 4">
            <a:extLst>
              <a:ext uri="{FF2B5EF4-FFF2-40B4-BE49-F238E27FC236}">
                <a16:creationId xmlns:a16="http://schemas.microsoft.com/office/drawing/2014/main" id="{2686711B-0CA6-8149-B661-B9818EFDE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02815-04E8-6042-8657-20B175BB9109}"/>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1630569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F5E0DF-69C2-8E4E-9F55-E1AE7D6A139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115394-1D2A-E74D-ABC9-DA980976B3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62A478-C6C4-1D42-914D-F2142AB004F4}"/>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5" name="Footer Placeholder 4">
            <a:extLst>
              <a:ext uri="{FF2B5EF4-FFF2-40B4-BE49-F238E27FC236}">
                <a16:creationId xmlns:a16="http://schemas.microsoft.com/office/drawing/2014/main" id="{10116F88-0D22-C74A-802F-D80CA547E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F62BC-829B-A748-AC1A-98AA82F2E8DD}"/>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32485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7180-AD0D-E244-AA40-C34A71B97B5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632D65F-A5E5-A843-A875-0860BBF985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7DAC845-4507-814C-AB77-56499488EDBD}"/>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5" name="Footer Placeholder 4">
            <a:extLst>
              <a:ext uri="{FF2B5EF4-FFF2-40B4-BE49-F238E27FC236}">
                <a16:creationId xmlns:a16="http://schemas.microsoft.com/office/drawing/2014/main" id="{9B556A01-EBE7-4049-900A-38D8055DDE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079DF-45B8-D14A-BCB6-AD08A05CC47E}"/>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153577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44D5-9931-4545-9522-DD4E1BB698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0821235-5609-7141-8F3C-3D4A2CCEFE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300410-5EC9-C448-8220-FE19A5406F92}"/>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5" name="Footer Placeholder 4">
            <a:extLst>
              <a:ext uri="{FF2B5EF4-FFF2-40B4-BE49-F238E27FC236}">
                <a16:creationId xmlns:a16="http://schemas.microsoft.com/office/drawing/2014/main" id="{0BB0DDFE-6F77-7A48-BB1C-313B4B92B7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C9DC6B-8DA2-604A-8D77-711313600767}"/>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376127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AE3E-3A9E-2F4C-B8FE-AE24FBEA6FD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7DB9DEC-1556-154D-BEF3-A51B47D7DB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83CB298-BE49-A443-9CF5-4EFB52B203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FEF9D2-C802-1044-9145-5F8CEB633D95}"/>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6" name="Footer Placeholder 5">
            <a:extLst>
              <a:ext uri="{FF2B5EF4-FFF2-40B4-BE49-F238E27FC236}">
                <a16:creationId xmlns:a16="http://schemas.microsoft.com/office/drawing/2014/main" id="{7750A0FD-BF66-874B-9765-1BDCD46F6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514800-2D79-4A4B-95D3-3DC33ACABE95}"/>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52007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7B42-4C13-8646-8316-98A41EF1190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D02358D-082C-3848-A331-879AA40B2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20B1B6-78AF-2E4D-BDB3-E449DDBA08A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FFE844A-D5B0-D140-BBD4-868A45EC7A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31B1822-E8B4-0A4A-A7BA-31EB9F6653E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2E7950B-8542-A94C-891D-A11490E70B66}"/>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8" name="Footer Placeholder 7">
            <a:extLst>
              <a:ext uri="{FF2B5EF4-FFF2-40B4-BE49-F238E27FC236}">
                <a16:creationId xmlns:a16="http://schemas.microsoft.com/office/drawing/2014/main" id="{BFC4DDBA-F196-6E43-A03F-5FEFE2439D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E2357F-8FA4-DD43-9B29-35682DE091FB}"/>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162968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FC36-065A-464E-AB30-E6CC260E5DE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77CEEBB-924C-B441-8B77-BFBF03BE7657}"/>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4" name="Footer Placeholder 3">
            <a:extLst>
              <a:ext uri="{FF2B5EF4-FFF2-40B4-BE49-F238E27FC236}">
                <a16:creationId xmlns:a16="http://schemas.microsoft.com/office/drawing/2014/main" id="{46F36C16-085E-3C49-878C-490C55313A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408191B-67B4-9040-8D5B-9531D0742452}"/>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2703981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DD79D9-2EAC-0C48-9132-0FC144F82D24}"/>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3" name="Footer Placeholder 2">
            <a:extLst>
              <a:ext uri="{FF2B5EF4-FFF2-40B4-BE49-F238E27FC236}">
                <a16:creationId xmlns:a16="http://schemas.microsoft.com/office/drawing/2014/main" id="{8A48CE74-1EFD-9D41-804D-18ADF684A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D64C73-EA0F-5A45-A43A-2093888B272C}"/>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813961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51458-9B23-3341-89F8-A4845F4BF6E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376A596-7675-8240-969D-E6A5CC548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57F2DC7-0860-B148-AD8E-A6C6273FE5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96053AD-3556-8C4F-82E0-75EA7A865F71}"/>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6" name="Footer Placeholder 5">
            <a:extLst>
              <a:ext uri="{FF2B5EF4-FFF2-40B4-BE49-F238E27FC236}">
                <a16:creationId xmlns:a16="http://schemas.microsoft.com/office/drawing/2014/main" id="{85571A1D-122C-984F-8398-A9282FFAFA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A006B9-4DB8-B24F-9E27-B3112402AA9F}"/>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385824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17B20-C26A-3548-8DEF-BBECDFCDC21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B419A0A-10FF-8049-B0C6-D5D6DDDDB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0944BD-8D32-7545-9DEE-C1E8FCEE7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4E5C48-5327-024C-9C9C-0547BBAF0AF2}"/>
              </a:ext>
            </a:extLst>
          </p:cNvPr>
          <p:cNvSpPr>
            <a:spLocks noGrp="1"/>
          </p:cNvSpPr>
          <p:nvPr>
            <p:ph type="dt" sz="half" idx="10"/>
          </p:nvPr>
        </p:nvSpPr>
        <p:spPr/>
        <p:txBody>
          <a:bodyPr/>
          <a:lstStyle/>
          <a:p>
            <a:fld id="{5AD8E99E-A2AE-3B44-B79E-EBF96F035ECD}" type="datetimeFigureOut">
              <a:rPr lang="en-US" smtClean="0"/>
              <a:t>1/25/21</a:t>
            </a:fld>
            <a:endParaRPr lang="en-US"/>
          </a:p>
        </p:txBody>
      </p:sp>
      <p:sp>
        <p:nvSpPr>
          <p:cNvPr id="6" name="Footer Placeholder 5">
            <a:extLst>
              <a:ext uri="{FF2B5EF4-FFF2-40B4-BE49-F238E27FC236}">
                <a16:creationId xmlns:a16="http://schemas.microsoft.com/office/drawing/2014/main" id="{F2FF998C-0CDF-DE4E-A2D6-654A1F97C7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8AD0C-8525-DD4B-8662-7F60361E8804}"/>
              </a:ext>
            </a:extLst>
          </p:cNvPr>
          <p:cNvSpPr>
            <a:spLocks noGrp="1"/>
          </p:cNvSpPr>
          <p:nvPr>
            <p:ph type="sldNum" sz="quarter" idx="12"/>
          </p:nvPr>
        </p:nvSpPr>
        <p:spPr/>
        <p:txBody>
          <a:bodyPr/>
          <a:lstStyle/>
          <a:p>
            <a:fld id="{E0ACE6BB-09D0-EE46-9220-678BF7BA9E88}" type="slidenum">
              <a:rPr lang="en-US" smtClean="0"/>
              <a:t>‹#›</a:t>
            </a:fld>
            <a:endParaRPr lang="en-US"/>
          </a:p>
        </p:txBody>
      </p:sp>
    </p:spTree>
    <p:extLst>
      <p:ext uri="{BB962C8B-B14F-4D97-AF65-F5344CB8AC3E}">
        <p14:creationId xmlns:p14="http://schemas.microsoft.com/office/powerpoint/2010/main" val="1090770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1F85CC-9B61-2347-A4C1-B0FEF17C5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AEFB9C2-EC3D-5D43-B168-942E2DCE3F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2C050C4-D96E-7148-87EA-AEB30DE594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8E99E-A2AE-3B44-B79E-EBF96F035ECD}" type="datetimeFigureOut">
              <a:rPr lang="en-US" smtClean="0"/>
              <a:t>1/25/21</a:t>
            </a:fld>
            <a:endParaRPr lang="en-US"/>
          </a:p>
        </p:txBody>
      </p:sp>
      <p:sp>
        <p:nvSpPr>
          <p:cNvPr id="5" name="Footer Placeholder 4">
            <a:extLst>
              <a:ext uri="{FF2B5EF4-FFF2-40B4-BE49-F238E27FC236}">
                <a16:creationId xmlns:a16="http://schemas.microsoft.com/office/drawing/2014/main" id="{AAEE8430-5A93-1240-BA06-0B0D12D576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49E466-F238-764E-9E75-6C5F2B1784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ACE6BB-09D0-EE46-9220-678BF7BA9E88}" type="slidenum">
              <a:rPr lang="en-US" smtClean="0"/>
              <a:t>‹#›</a:t>
            </a:fld>
            <a:endParaRPr lang="en-US"/>
          </a:p>
        </p:txBody>
      </p:sp>
    </p:spTree>
    <p:extLst>
      <p:ext uri="{BB962C8B-B14F-4D97-AF65-F5344CB8AC3E}">
        <p14:creationId xmlns:p14="http://schemas.microsoft.com/office/powerpoint/2010/main" val="413541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2D9440-5F09-CC48-91F3-09714B0D5FA4}"/>
              </a:ext>
            </a:extLst>
          </p:cNvPr>
          <p:cNvPicPr>
            <a:picLocks noChangeAspect="1"/>
          </p:cNvPicPr>
          <p:nvPr/>
        </p:nvPicPr>
        <p:blipFill>
          <a:blip r:embed="rId2"/>
          <a:stretch>
            <a:fillRect/>
          </a:stretch>
        </p:blipFill>
        <p:spPr>
          <a:xfrm>
            <a:off x="138896" y="175969"/>
            <a:ext cx="8684591" cy="5431966"/>
          </a:xfrm>
          <a:prstGeom prst="rect">
            <a:avLst/>
          </a:prstGeom>
        </p:spPr>
      </p:pic>
      <p:sp>
        <p:nvSpPr>
          <p:cNvPr id="5" name="TextBox 4">
            <a:extLst>
              <a:ext uri="{FF2B5EF4-FFF2-40B4-BE49-F238E27FC236}">
                <a16:creationId xmlns:a16="http://schemas.microsoft.com/office/drawing/2014/main" id="{2660BCCE-8DC7-2549-AC6E-A9152AA63239}"/>
              </a:ext>
            </a:extLst>
          </p:cNvPr>
          <p:cNvSpPr txBox="1"/>
          <p:nvPr/>
        </p:nvSpPr>
        <p:spPr>
          <a:xfrm>
            <a:off x="8704162" y="949123"/>
            <a:ext cx="3020991" cy="3139321"/>
          </a:xfrm>
          <a:prstGeom prst="rect">
            <a:avLst/>
          </a:prstGeom>
          <a:noFill/>
        </p:spPr>
        <p:txBody>
          <a:bodyPr wrap="square" rtlCol="0">
            <a:spAutoFit/>
          </a:bodyPr>
          <a:lstStyle/>
          <a:p>
            <a:r>
              <a:rPr lang="en-US" dirty="0"/>
              <a:t>Where is the UK?</a:t>
            </a:r>
          </a:p>
          <a:p>
            <a:endParaRPr lang="en-US" dirty="0"/>
          </a:p>
          <a:p>
            <a:r>
              <a:rPr lang="en-US" dirty="0"/>
              <a:t>Look at the key. Can you find the </a:t>
            </a:r>
            <a:r>
              <a:rPr lang="en-US" dirty="0" err="1"/>
              <a:t>colour</a:t>
            </a:r>
            <a:r>
              <a:rPr lang="en-US" dirty="0"/>
              <a:t> that represents the most peaceful countries? Can you </a:t>
            </a:r>
            <a:r>
              <a:rPr lang="en-US" dirty="0" err="1"/>
              <a:t>recognise</a:t>
            </a:r>
            <a:r>
              <a:rPr lang="en-US" dirty="0"/>
              <a:t> any of them?</a:t>
            </a:r>
          </a:p>
          <a:p>
            <a:endParaRPr lang="en-US" dirty="0"/>
          </a:p>
          <a:p>
            <a:r>
              <a:rPr lang="en-US" dirty="0"/>
              <a:t>Can you identify any of the least peaceful countries?</a:t>
            </a:r>
          </a:p>
          <a:p>
            <a:endParaRPr lang="en-US" dirty="0"/>
          </a:p>
          <a:p>
            <a:endParaRPr lang="en-US" dirty="0"/>
          </a:p>
        </p:txBody>
      </p:sp>
    </p:spTree>
    <p:extLst>
      <p:ext uri="{BB962C8B-B14F-4D97-AF65-F5344CB8AC3E}">
        <p14:creationId xmlns:p14="http://schemas.microsoft.com/office/powerpoint/2010/main" val="284749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3F5629-3006-B541-8775-75601A5095E8}"/>
              </a:ext>
            </a:extLst>
          </p:cNvPr>
          <p:cNvPicPr>
            <a:picLocks noChangeAspect="1"/>
          </p:cNvPicPr>
          <p:nvPr/>
        </p:nvPicPr>
        <p:blipFill>
          <a:blip r:embed="rId2"/>
          <a:stretch>
            <a:fillRect/>
          </a:stretch>
        </p:blipFill>
        <p:spPr>
          <a:xfrm>
            <a:off x="2134082" y="1380597"/>
            <a:ext cx="7923835" cy="4541145"/>
          </a:xfrm>
          <a:prstGeom prst="rect">
            <a:avLst/>
          </a:prstGeom>
        </p:spPr>
      </p:pic>
      <p:sp>
        <p:nvSpPr>
          <p:cNvPr id="4" name="TextBox 3">
            <a:extLst>
              <a:ext uri="{FF2B5EF4-FFF2-40B4-BE49-F238E27FC236}">
                <a16:creationId xmlns:a16="http://schemas.microsoft.com/office/drawing/2014/main" id="{A71A3706-337D-A945-9914-F3040A84069D}"/>
              </a:ext>
            </a:extLst>
          </p:cNvPr>
          <p:cNvSpPr txBox="1"/>
          <p:nvPr/>
        </p:nvSpPr>
        <p:spPr>
          <a:xfrm>
            <a:off x="10457724" y="3244334"/>
            <a:ext cx="914400" cy="369332"/>
          </a:xfrm>
          <a:prstGeom prst="rect">
            <a:avLst/>
          </a:prstGeom>
          <a:noFill/>
        </p:spPr>
        <p:txBody>
          <a:bodyPr wrap="square" rtlCol="0">
            <a:spAutoFit/>
          </a:bodyPr>
          <a:lstStyle/>
          <a:p>
            <a:r>
              <a:rPr lang="en-US" dirty="0"/>
              <a:t>China</a:t>
            </a:r>
          </a:p>
        </p:txBody>
      </p:sp>
      <p:sp>
        <p:nvSpPr>
          <p:cNvPr id="5" name="TextBox 4">
            <a:extLst>
              <a:ext uri="{FF2B5EF4-FFF2-40B4-BE49-F238E27FC236}">
                <a16:creationId xmlns:a16="http://schemas.microsoft.com/office/drawing/2014/main" id="{B966CAE9-AAB7-6549-80C2-5E74B2F39DAE}"/>
              </a:ext>
            </a:extLst>
          </p:cNvPr>
          <p:cNvSpPr txBox="1"/>
          <p:nvPr/>
        </p:nvSpPr>
        <p:spPr>
          <a:xfrm>
            <a:off x="10473159" y="2538714"/>
            <a:ext cx="914400" cy="369332"/>
          </a:xfrm>
          <a:prstGeom prst="rect">
            <a:avLst/>
          </a:prstGeom>
          <a:noFill/>
        </p:spPr>
        <p:txBody>
          <a:bodyPr wrap="square" rtlCol="0">
            <a:spAutoFit/>
          </a:bodyPr>
          <a:lstStyle/>
          <a:p>
            <a:r>
              <a:rPr lang="en-US" dirty="0"/>
              <a:t>Japan</a:t>
            </a:r>
          </a:p>
        </p:txBody>
      </p:sp>
      <p:sp>
        <p:nvSpPr>
          <p:cNvPr id="6" name="TextBox 5">
            <a:extLst>
              <a:ext uri="{FF2B5EF4-FFF2-40B4-BE49-F238E27FC236}">
                <a16:creationId xmlns:a16="http://schemas.microsoft.com/office/drawing/2014/main" id="{E2970118-B48F-3D49-BFD7-B1EE6C00BF82}"/>
              </a:ext>
            </a:extLst>
          </p:cNvPr>
          <p:cNvSpPr txBox="1"/>
          <p:nvPr/>
        </p:nvSpPr>
        <p:spPr>
          <a:xfrm>
            <a:off x="10457724" y="4496764"/>
            <a:ext cx="1116959" cy="369332"/>
          </a:xfrm>
          <a:prstGeom prst="rect">
            <a:avLst/>
          </a:prstGeom>
          <a:noFill/>
        </p:spPr>
        <p:txBody>
          <a:bodyPr wrap="square" rtlCol="0">
            <a:spAutoFit/>
          </a:bodyPr>
          <a:lstStyle/>
          <a:p>
            <a:r>
              <a:rPr lang="en-US" dirty="0"/>
              <a:t>Australia</a:t>
            </a:r>
          </a:p>
        </p:txBody>
      </p:sp>
      <p:sp>
        <p:nvSpPr>
          <p:cNvPr id="7" name="TextBox 6">
            <a:extLst>
              <a:ext uri="{FF2B5EF4-FFF2-40B4-BE49-F238E27FC236}">
                <a16:creationId xmlns:a16="http://schemas.microsoft.com/office/drawing/2014/main" id="{4D7164F4-AA91-414F-8924-C364D227AE71}"/>
              </a:ext>
            </a:extLst>
          </p:cNvPr>
          <p:cNvSpPr txBox="1"/>
          <p:nvPr/>
        </p:nvSpPr>
        <p:spPr>
          <a:xfrm>
            <a:off x="6555672" y="920526"/>
            <a:ext cx="586389" cy="369332"/>
          </a:xfrm>
          <a:prstGeom prst="rect">
            <a:avLst/>
          </a:prstGeom>
          <a:noFill/>
        </p:spPr>
        <p:txBody>
          <a:bodyPr wrap="square" rtlCol="0">
            <a:spAutoFit/>
          </a:bodyPr>
          <a:lstStyle/>
          <a:p>
            <a:r>
              <a:rPr lang="en-US" dirty="0"/>
              <a:t>Iraq</a:t>
            </a:r>
          </a:p>
        </p:txBody>
      </p:sp>
      <p:sp>
        <p:nvSpPr>
          <p:cNvPr id="8" name="TextBox 7">
            <a:extLst>
              <a:ext uri="{FF2B5EF4-FFF2-40B4-BE49-F238E27FC236}">
                <a16:creationId xmlns:a16="http://schemas.microsoft.com/office/drawing/2014/main" id="{CBF5BA7E-23C2-E94E-9A5A-2BC860BB909A}"/>
              </a:ext>
            </a:extLst>
          </p:cNvPr>
          <p:cNvSpPr txBox="1"/>
          <p:nvPr/>
        </p:nvSpPr>
        <p:spPr>
          <a:xfrm>
            <a:off x="7809051" y="804273"/>
            <a:ext cx="1693763" cy="369332"/>
          </a:xfrm>
          <a:prstGeom prst="rect">
            <a:avLst/>
          </a:prstGeom>
          <a:noFill/>
        </p:spPr>
        <p:txBody>
          <a:bodyPr wrap="square" rtlCol="0">
            <a:spAutoFit/>
          </a:bodyPr>
          <a:lstStyle/>
          <a:p>
            <a:r>
              <a:rPr lang="en-US" dirty="0"/>
              <a:t>Pakistan</a:t>
            </a:r>
          </a:p>
        </p:txBody>
      </p:sp>
      <p:sp>
        <p:nvSpPr>
          <p:cNvPr id="10" name="TextBox 9">
            <a:extLst>
              <a:ext uri="{FF2B5EF4-FFF2-40B4-BE49-F238E27FC236}">
                <a16:creationId xmlns:a16="http://schemas.microsoft.com/office/drawing/2014/main" id="{71F34509-00E5-504A-A707-C70BB5B29653}"/>
              </a:ext>
            </a:extLst>
          </p:cNvPr>
          <p:cNvSpPr txBox="1"/>
          <p:nvPr/>
        </p:nvSpPr>
        <p:spPr>
          <a:xfrm>
            <a:off x="462337" y="3033064"/>
            <a:ext cx="1578495" cy="923330"/>
          </a:xfrm>
          <a:prstGeom prst="rect">
            <a:avLst/>
          </a:prstGeom>
          <a:noFill/>
        </p:spPr>
        <p:txBody>
          <a:bodyPr wrap="square" rtlCol="0">
            <a:spAutoFit/>
          </a:bodyPr>
          <a:lstStyle/>
          <a:p>
            <a:r>
              <a:rPr lang="en-US" dirty="0"/>
              <a:t>Democratic Republic of the Congo</a:t>
            </a:r>
          </a:p>
        </p:txBody>
      </p:sp>
      <p:sp>
        <p:nvSpPr>
          <p:cNvPr id="11" name="TextBox 10">
            <a:extLst>
              <a:ext uri="{FF2B5EF4-FFF2-40B4-BE49-F238E27FC236}">
                <a16:creationId xmlns:a16="http://schemas.microsoft.com/office/drawing/2014/main" id="{ED1F10C6-9AE5-0742-91A8-2830F27A2882}"/>
              </a:ext>
            </a:extLst>
          </p:cNvPr>
          <p:cNvSpPr txBox="1"/>
          <p:nvPr/>
        </p:nvSpPr>
        <p:spPr>
          <a:xfrm>
            <a:off x="9091537" y="706219"/>
            <a:ext cx="914400" cy="369332"/>
          </a:xfrm>
          <a:prstGeom prst="rect">
            <a:avLst/>
          </a:prstGeom>
          <a:noFill/>
        </p:spPr>
        <p:txBody>
          <a:bodyPr wrap="square" rtlCol="0">
            <a:spAutoFit/>
          </a:bodyPr>
          <a:lstStyle/>
          <a:p>
            <a:r>
              <a:rPr lang="en-US" dirty="0"/>
              <a:t>Russia</a:t>
            </a:r>
          </a:p>
        </p:txBody>
      </p:sp>
      <p:sp>
        <p:nvSpPr>
          <p:cNvPr id="12" name="TextBox 11">
            <a:extLst>
              <a:ext uri="{FF2B5EF4-FFF2-40B4-BE49-F238E27FC236}">
                <a16:creationId xmlns:a16="http://schemas.microsoft.com/office/drawing/2014/main" id="{19954BFA-3919-E34E-B3EC-DC8E1E19A222}"/>
              </a:ext>
            </a:extLst>
          </p:cNvPr>
          <p:cNvSpPr txBox="1"/>
          <p:nvPr/>
        </p:nvSpPr>
        <p:spPr>
          <a:xfrm>
            <a:off x="4272692" y="920526"/>
            <a:ext cx="914400" cy="369332"/>
          </a:xfrm>
          <a:prstGeom prst="rect">
            <a:avLst/>
          </a:prstGeom>
          <a:noFill/>
        </p:spPr>
        <p:txBody>
          <a:bodyPr wrap="square" rtlCol="0">
            <a:spAutoFit/>
          </a:bodyPr>
          <a:lstStyle/>
          <a:p>
            <a:r>
              <a:rPr lang="en-US" dirty="0"/>
              <a:t>Sudan</a:t>
            </a:r>
          </a:p>
        </p:txBody>
      </p:sp>
      <p:sp>
        <p:nvSpPr>
          <p:cNvPr id="13" name="TextBox 12">
            <a:extLst>
              <a:ext uri="{FF2B5EF4-FFF2-40B4-BE49-F238E27FC236}">
                <a16:creationId xmlns:a16="http://schemas.microsoft.com/office/drawing/2014/main" id="{F6678969-D4FE-5F49-B2C3-ABD1BEC70DEC}"/>
              </a:ext>
            </a:extLst>
          </p:cNvPr>
          <p:cNvSpPr txBox="1"/>
          <p:nvPr/>
        </p:nvSpPr>
        <p:spPr>
          <a:xfrm>
            <a:off x="5231128" y="948151"/>
            <a:ext cx="914400" cy="369332"/>
          </a:xfrm>
          <a:prstGeom prst="rect">
            <a:avLst/>
          </a:prstGeom>
          <a:noFill/>
        </p:spPr>
        <p:txBody>
          <a:bodyPr wrap="square" rtlCol="0">
            <a:spAutoFit/>
          </a:bodyPr>
          <a:lstStyle/>
          <a:p>
            <a:r>
              <a:rPr lang="en-US" dirty="0"/>
              <a:t>Libya</a:t>
            </a:r>
          </a:p>
        </p:txBody>
      </p:sp>
      <p:sp>
        <p:nvSpPr>
          <p:cNvPr id="14" name="TextBox 13">
            <a:extLst>
              <a:ext uri="{FF2B5EF4-FFF2-40B4-BE49-F238E27FC236}">
                <a16:creationId xmlns:a16="http://schemas.microsoft.com/office/drawing/2014/main" id="{79B65E48-33C6-1B4D-BAC2-0004CDE190F6}"/>
              </a:ext>
            </a:extLst>
          </p:cNvPr>
          <p:cNvSpPr txBox="1"/>
          <p:nvPr/>
        </p:nvSpPr>
        <p:spPr>
          <a:xfrm>
            <a:off x="8441427" y="5923229"/>
            <a:ext cx="1107310" cy="369332"/>
          </a:xfrm>
          <a:prstGeom prst="rect">
            <a:avLst/>
          </a:prstGeom>
          <a:noFill/>
        </p:spPr>
        <p:txBody>
          <a:bodyPr wrap="square" rtlCol="0">
            <a:spAutoFit/>
          </a:bodyPr>
          <a:lstStyle/>
          <a:p>
            <a:r>
              <a:rPr lang="en-US" dirty="0"/>
              <a:t>Yemen</a:t>
            </a:r>
          </a:p>
        </p:txBody>
      </p:sp>
      <p:sp>
        <p:nvSpPr>
          <p:cNvPr id="15" name="TextBox 14">
            <a:extLst>
              <a:ext uri="{FF2B5EF4-FFF2-40B4-BE49-F238E27FC236}">
                <a16:creationId xmlns:a16="http://schemas.microsoft.com/office/drawing/2014/main" id="{21BFD42C-E408-324E-9504-AB44BBE4B354}"/>
              </a:ext>
            </a:extLst>
          </p:cNvPr>
          <p:cNvSpPr txBox="1"/>
          <p:nvPr/>
        </p:nvSpPr>
        <p:spPr>
          <a:xfrm>
            <a:off x="4610581" y="6072414"/>
            <a:ext cx="914400" cy="646331"/>
          </a:xfrm>
          <a:prstGeom prst="rect">
            <a:avLst/>
          </a:prstGeom>
          <a:noFill/>
        </p:spPr>
        <p:txBody>
          <a:bodyPr wrap="square" rtlCol="0">
            <a:spAutoFit/>
          </a:bodyPr>
          <a:lstStyle/>
          <a:p>
            <a:r>
              <a:rPr lang="en-US" dirty="0"/>
              <a:t>South Sudan</a:t>
            </a:r>
          </a:p>
        </p:txBody>
      </p:sp>
      <p:sp>
        <p:nvSpPr>
          <p:cNvPr id="16" name="TextBox 15">
            <a:extLst>
              <a:ext uri="{FF2B5EF4-FFF2-40B4-BE49-F238E27FC236}">
                <a16:creationId xmlns:a16="http://schemas.microsoft.com/office/drawing/2014/main" id="{CD4E9639-7AF7-454A-BF56-F351EC51166F}"/>
              </a:ext>
            </a:extLst>
          </p:cNvPr>
          <p:cNvSpPr txBox="1"/>
          <p:nvPr/>
        </p:nvSpPr>
        <p:spPr>
          <a:xfrm>
            <a:off x="2915377" y="6099893"/>
            <a:ext cx="1578495" cy="646331"/>
          </a:xfrm>
          <a:prstGeom prst="rect">
            <a:avLst/>
          </a:prstGeom>
          <a:noFill/>
        </p:spPr>
        <p:txBody>
          <a:bodyPr wrap="square" rtlCol="0">
            <a:spAutoFit/>
          </a:bodyPr>
          <a:lstStyle/>
          <a:p>
            <a:r>
              <a:rPr lang="en-US" dirty="0"/>
              <a:t>Central African Republic</a:t>
            </a:r>
          </a:p>
        </p:txBody>
      </p:sp>
      <p:sp>
        <p:nvSpPr>
          <p:cNvPr id="17" name="TextBox 16">
            <a:extLst>
              <a:ext uri="{FF2B5EF4-FFF2-40B4-BE49-F238E27FC236}">
                <a16:creationId xmlns:a16="http://schemas.microsoft.com/office/drawing/2014/main" id="{A4602F43-DF59-084D-84CF-12715CB99A04}"/>
              </a:ext>
            </a:extLst>
          </p:cNvPr>
          <p:cNvSpPr txBox="1"/>
          <p:nvPr/>
        </p:nvSpPr>
        <p:spPr>
          <a:xfrm>
            <a:off x="10315575" y="5332212"/>
            <a:ext cx="914400" cy="646331"/>
          </a:xfrm>
          <a:prstGeom prst="rect">
            <a:avLst/>
          </a:prstGeom>
          <a:noFill/>
        </p:spPr>
        <p:txBody>
          <a:bodyPr wrap="square" rtlCol="0">
            <a:spAutoFit/>
          </a:bodyPr>
          <a:lstStyle/>
          <a:p>
            <a:r>
              <a:rPr lang="en-US" dirty="0"/>
              <a:t>New Zealand</a:t>
            </a:r>
          </a:p>
        </p:txBody>
      </p:sp>
      <p:sp>
        <p:nvSpPr>
          <p:cNvPr id="18" name="TextBox 17">
            <a:extLst>
              <a:ext uri="{FF2B5EF4-FFF2-40B4-BE49-F238E27FC236}">
                <a16:creationId xmlns:a16="http://schemas.microsoft.com/office/drawing/2014/main" id="{848ACF3C-08E2-554A-888A-5C5CCE7D1A1D}"/>
              </a:ext>
            </a:extLst>
          </p:cNvPr>
          <p:cNvSpPr txBox="1"/>
          <p:nvPr/>
        </p:nvSpPr>
        <p:spPr>
          <a:xfrm>
            <a:off x="337185" y="2016506"/>
            <a:ext cx="914400" cy="369332"/>
          </a:xfrm>
          <a:prstGeom prst="rect">
            <a:avLst/>
          </a:prstGeom>
          <a:noFill/>
        </p:spPr>
        <p:txBody>
          <a:bodyPr wrap="square" rtlCol="0">
            <a:spAutoFit/>
          </a:bodyPr>
          <a:lstStyle/>
          <a:p>
            <a:r>
              <a:rPr lang="en-US" dirty="0"/>
              <a:t>Canada</a:t>
            </a:r>
          </a:p>
        </p:txBody>
      </p:sp>
      <p:sp>
        <p:nvSpPr>
          <p:cNvPr id="19" name="TextBox 18">
            <a:extLst>
              <a:ext uri="{FF2B5EF4-FFF2-40B4-BE49-F238E27FC236}">
                <a16:creationId xmlns:a16="http://schemas.microsoft.com/office/drawing/2014/main" id="{51BC575A-AAA7-DD4D-8288-82628658594F}"/>
              </a:ext>
            </a:extLst>
          </p:cNvPr>
          <p:cNvSpPr txBox="1"/>
          <p:nvPr/>
        </p:nvSpPr>
        <p:spPr>
          <a:xfrm>
            <a:off x="495236" y="4001941"/>
            <a:ext cx="914400" cy="369332"/>
          </a:xfrm>
          <a:prstGeom prst="rect">
            <a:avLst/>
          </a:prstGeom>
          <a:noFill/>
        </p:spPr>
        <p:txBody>
          <a:bodyPr wrap="square" rtlCol="0">
            <a:spAutoFit/>
          </a:bodyPr>
          <a:lstStyle/>
          <a:p>
            <a:r>
              <a:rPr lang="en-US" dirty="0"/>
              <a:t>Zambia</a:t>
            </a:r>
          </a:p>
        </p:txBody>
      </p:sp>
      <p:sp>
        <p:nvSpPr>
          <p:cNvPr id="20" name="TextBox 19">
            <a:extLst>
              <a:ext uri="{FF2B5EF4-FFF2-40B4-BE49-F238E27FC236}">
                <a16:creationId xmlns:a16="http://schemas.microsoft.com/office/drawing/2014/main" id="{C64C038B-14E8-2E4D-8592-09E0FA4C7E18}"/>
              </a:ext>
            </a:extLst>
          </p:cNvPr>
          <p:cNvSpPr txBox="1"/>
          <p:nvPr/>
        </p:nvSpPr>
        <p:spPr>
          <a:xfrm>
            <a:off x="5634576" y="6051557"/>
            <a:ext cx="1198980" cy="369332"/>
          </a:xfrm>
          <a:prstGeom prst="rect">
            <a:avLst/>
          </a:prstGeom>
          <a:noFill/>
        </p:spPr>
        <p:txBody>
          <a:bodyPr wrap="square" rtlCol="0">
            <a:spAutoFit/>
          </a:bodyPr>
          <a:lstStyle/>
          <a:p>
            <a:r>
              <a:rPr lang="en-US" dirty="0"/>
              <a:t>Tanzania</a:t>
            </a:r>
          </a:p>
        </p:txBody>
      </p:sp>
      <p:sp>
        <p:nvSpPr>
          <p:cNvPr id="21" name="TextBox 20">
            <a:extLst>
              <a:ext uri="{FF2B5EF4-FFF2-40B4-BE49-F238E27FC236}">
                <a16:creationId xmlns:a16="http://schemas.microsoft.com/office/drawing/2014/main" id="{56CFFBD9-B9C1-2F40-ABA3-912F95F04163}"/>
              </a:ext>
            </a:extLst>
          </p:cNvPr>
          <p:cNvSpPr txBox="1"/>
          <p:nvPr/>
        </p:nvSpPr>
        <p:spPr>
          <a:xfrm>
            <a:off x="547786" y="5341169"/>
            <a:ext cx="1104394" cy="369332"/>
          </a:xfrm>
          <a:prstGeom prst="rect">
            <a:avLst/>
          </a:prstGeom>
          <a:noFill/>
        </p:spPr>
        <p:txBody>
          <a:bodyPr wrap="square" rtlCol="0">
            <a:spAutoFit/>
          </a:bodyPr>
          <a:lstStyle/>
          <a:p>
            <a:r>
              <a:rPr lang="en-US" dirty="0"/>
              <a:t>Namibia</a:t>
            </a:r>
          </a:p>
        </p:txBody>
      </p:sp>
      <p:sp>
        <p:nvSpPr>
          <p:cNvPr id="22" name="TextBox 21">
            <a:extLst>
              <a:ext uri="{FF2B5EF4-FFF2-40B4-BE49-F238E27FC236}">
                <a16:creationId xmlns:a16="http://schemas.microsoft.com/office/drawing/2014/main" id="{F8E48E6E-BE5C-1440-93E8-B16748839906}"/>
              </a:ext>
            </a:extLst>
          </p:cNvPr>
          <p:cNvSpPr txBox="1"/>
          <p:nvPr/>
        </p:nvSpPr>
        <p:spPr>
          <a:xfrm>
            <a:off x="509750" y="4861509"/>
            <a:ext cx="1219200" cy="369332"/>
          </a:xfrm>
          <a:prstGeom prst="rect">
            <a:avLst/>
          </a:prstGeom>
          <a:noFill/>
        </p:spPr>
        <p:txBody>
          <a:bodyPr wrap="square" rtlCol="0">
            <a:spAutoFit/>
          </a:bodyPr>
          <a:lstStyle/>
          <a:p>
            <a:r>
              <a:rPr lang="en-US" dirty="0"/>
              <a:t>Botswana</a:t>
            </a:r>
          </a:p>
        </p:txBody>
      </p:sp>
      <p:cxnSp>
        <p:nvCxnSpPr>
          <p:cNvPr id="26" name="Straight Arrow Connector 25">
            <a:extLst>
              <a:ext uri="{FF2B5EF4-FFF2-40B4-BE49-F238E27FC236}">
                <a16:creationId xmlns:a16="http://schemas.microsoft.com/office/drawing/2014/main" id="{EFB2A7CA-9A10-EE4C-B25B-53A125387B7B}"/>
              </a:ext>
            </a:extLst>
          </p:cNvPr>
          <p:cNvCxnSpPr>
            <a:cxnSpLocks/>
          </p:cNvCxnSpPr>
          <p:nvPr/>
        </p:nvCxnSpPr>
        <p:spPr>
          <a:xfrm>
            <a:off x="1251585" y="2185791"/>
            <a:ext cx="1765935" cy="525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2495049-C2B1-7C4C-8D16-4A2CA72E7E80}"/>
              </a:ext>
            </a:extLst>
          </p:cNvPr>
          <p:cNvCxnSpPr>
            <a:cxnSpLocks/>
          </p:cNvCxnSpPr>
          <p:nvPr/>
        </p:nvCxnSpPr>
        <p:spPr>
          <a:xfrm>
            <a:off x="1547387" y="4217876"/>
            <a:ext cx="4686679" cy="1286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83CD20A7-249C-F440-854E-FDB526A0BFF4}"/>
              </a:ext>
            </a:extLst>
          </p:cNvPr>
          <p:cNvCxnSpPr>
            <a:cxnSpLocks/>
          </p:cNvCxnSpPr>
          <p:nvPr/>
        </p:nvCxnSpPr>
        <p:spPr>
          <a:xfrm>
            <a:off x="1715512" y="3430407"/>
            <a:ext cx="4430016" cy="5507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C5E002C-0EA2-634A-8334-ED24F8F87338}"/>
              </a:ext>
            </a:extLst>
          </p:cNvPr>
          <p:cNvCxnSpPr>
            <a:cxnSpLocks/>
          </p:cNvCxnSpPr>
          <p:nvPr/>
        </p:nvCxnSpPr>
        <p:spPr>
          <a:xfrm flipV="1">
            <a:off x="1587180" y="4553512"/>
            <a:ext cx="4508819" cy="4693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A04A767-CE2B-1641-928F-833B8C558CBD}"/>
              </a:ext>
            </a:extLst>
          </p:cNvPr>
          <p:cNvCxnSpPr>
            <a:cxnSpLocks/>
          </p:cNvCxnSpPr>
          <p:nvPr/>
        </p:nvCxnSpPr>
        <p:spPr>
          <a:xfrm flipV="1">
            <a:off x="1547386" y="4681430"/>
            <a:ext cx="4445409" cy="8273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969E63E9-4C45-3D47-A738-9AE2451C576D}"/>
              </a:ext>
            </a:extLst>
          </p:cNvPr>
          <p:cNvSpPr txBox="1"/>
          <p:nvPr/>
        </p:nvSpPr>
        <p:spPr>
          <a:xfrm>
            <a:off x="6232740" y="6420706"/>
            <a:ext cx="1465390" cy="369332"/>
          </a:xfrm>
          <a:prstGeom prst="rect">
            <a:avLst/>
          </a:prstGeom>
          <a:noFill/>
        </p:spPr>
        <p:txBody>
          <a:bodyPr wrap="square" rtlCol="0">
            <a:spAutoFit/>
          </a:bodyPr>
          <a:lstStyle/>
          <a:p>
            <a:r>
              <a:rPr lang="en-US" dirty="0"/>
              <a:t>Madagascar</a:t>
            </a:r>
          </a:p>
        </p:txBody>
      </p:sp>
      <p:cxnSp>
        <p:nvCxnSpPr>
          <p:cNvPr id="40" name="Straight Arrow Connector 39">
            <a:extLst>
              <a:ext uri="{FF2B5EF4-FFF2-40B4-BE49-F238E27FC236}">
                <a16:creationId xmlns:a16="http://schemas.microsoft.com/office/drawing/2014/main" id="{DEFA7765-3804-404E-B37E-D03447C528A3}"/>
              </a:ext>
            </a:extLst>
          </p:cNvPr>
          <p:cNvCxnSpPr>
            <a:cxnSpLocks/>
          </p:cNvCxnSpPr>
          <p:nvPr/>
        </p:nvCxnSpPr>
        <p:spPr>
          <a:xfrm flipH="1" flipV="1">
            <a:off x="6667020" y="4496764"/>
            <a:ext cx="276131" cy="1864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4062C62-648D-5A4A-AD4A-D5A9E1598412}"/>
              </a:ext>
            </a:extLst>
          </p:cNvPr>
          <p:cNvCxnSpPr>
            <a:cxnSpLocks/>
          </p:cNvCxnSpPr>
          <p:nvPr/>
        </p:nvCxnSpPr>
        <p:spPr>
          <a:xfrm flipH="1" flipV="1">
            <a:off x="6715968" y="3705777"/>
            <a:ext cx="1247746" cy="23457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F3CB6282-628E-8D47-939D-6ED6EF957D5D}"/>
              </a:ext>
            </a:extLst>
          </p:cNvPr>
          <p:cNvCxnSpPr>
            <a:cxnSpLocks/>
          </p:cNvCxnSpPr>
          <p:nvPr/>
        </p:nvCxnSpPr>
        <p:spPr>
          <a:xfrm flipV="1">
            <a:off x="6157838" y="4110962"/>
            <a:ext cx="276179" cy="20029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BE3570E-54E6-374F-96E1-1A622C530A65}"/>
              </a:ext>
            </a:extLst>
          </p:cNvPr>
          <p:cNvSpPr txBox="1"/>
          <p:nvPr/>
        </p:nvSpPr>
        <p:spPr>
          <a:xfrm>
            <a:off x="7669918" y="6178647"/>
            <a:ext cx="1107310" cy="369332"/>
          </a:xfrm>
          <a:prstGeom prst="rect">
            <a:avLst/>
          </a:prstGeom>
          <a:noFill/>
        </p:spPr>
        <p:txBody>
          <a:bodyPr wrap="square" rtlCol="0">
            <a:spAutoFit/>
          </a:bodyPr>
          <a:lstStyle/>
          <a:p>
            <a:r>
              <a:rPr lang="en-US" dirty="0"/>
              <a:t>Somalia</a:t>
            </a:r>
          </a:p>
        </p:txBody>
      </p:sp>
      <p:cxnSp>
        <p:nvCxnSpPr>
          <p:cNvPr id="48" name="Straight Arrow Connector 47">
            <a:extLst>
              <a:ext uri="{FF2B5EF4-FFF2-40B4-BE49-F238E27FC236}">
                <a16:creationId xmlns:a16="http://schemas.microsoft.com/office/drawing/2014/main" id="{DA7E0BC8-BB05-4743-B847-CBAD94880196}"/>
              </a:ext>
            </a:extLst>
          </p:cNvPr>
          <p:cNvCxnSpPr>
            <a:cxnSpLocks/>
          </p:cNvCxnSpPr>
          <p:nvPr/>
        </p:nvCxnSpPr>
        <p:spPr>
          <a:xfrm flipH="1" flipV="1">
            <a:off x="6757328" y="3429001"/>
            <a:ext cx="1973224" cy="260385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5FA8ECE-CFB1-C746-A958-B68EB12A9798}"/>
              </a:ext>
            </a:extLst>
          </p:cNvPr>
          <p:cNvSpPr txBox="1"/>
          <p:nvPr/>
        </p:nvSpPr>
        <p:spPr>
          <a:xfrm>
            <a:off x="6848867" y="565530"/>
            <a:ext cx="1348451" cy="369332"/>
          </a:xfrm>
          <a:prstGeom prst="rect">
            <a:avLst/>
          </a:prstGeom>
          <a:noFill/>
        </p:spPr>
        <p:txBody>
          <a:bodyPr wrap="square" rtlCol="0">
            <a:spAutoFit/>
          </a:bodyPr>
          <a:lstStyle/>
          <a:p>
            <a:r>
              <a:rPr lang="en-US" dirty="0"/>
              <a:t>Afghanistan</a:t>
            </a:r>
          </a:p>
        </p:txBody>
      </p:sp>
      <p:sp>
        <p:nvSpPr>
          <p:cNvPr id="52" name="TextBox 51">
            <a:extLst>
              <a:ext uri="{FF2B5EF4-FFF2-40B4-BE49-F238E27FC236}">
                <a16:creationId xmlns:a16="http://schemas.microsoft.com/office/drawing/2014/main" id="{A0842D93-4D89-E145-9C13-9E3B20E2F074}"/>
              </a:ext>
            </a:extLst>
          </p:cNvPr>
          <p:cNvSpPr txBox="1"/>
          <p:nvPr/>
        </p:nvSpPr>
        <p:spPr>
          <a:xfrm>
            <a:off x="5948085" y="773604"/>
            <a:ext cx="651692" cy="369332"/>
          </a:xfrm>
          <a:prstGeom prst="rect">
            <a:avLst/>
          </a:prstGeom>
          <a:noFill/>
        </p:spPr>
        <p:txBody>
          <a:bodyPr wrap="square" rtlCol="0">
            <a:spAutoFit/>
          </a:bodyPr>
          <a:lstStyle/>
          <a:p>
            <a:r>
              <a:rPr lang="en-US" dirty="0"/>
              <a:t>Syria</a:t>
            </a:r>
          </a:p>
        </p:txBody>
      </p:sp>
      <p:cxnSp>
        <p:nvCxnSpPr>
          <p:cNvPr id="53" name="Straight Arrow Connector 52">
            <a:extLst>
              <a:ext uri="{FF2B5EF4-FFF2-40B4-BE49-F238E27FC236}">
                <a16:creationId xmlns:a16="http://schemas.microsoft.com/office/drawing/2014/main" id="{A62B7A30-690F-A040-9567-78AF304379BC}"/>
              </a:ext>
            </a:extLst>
          </p:cNvPr>
          <p:cNvCxnSpPr>
            <a:cxnSpLocks/>
            <a:stCxn id="52" idx="2"/>
          </p:cNvCxnSpPr>
          <p:nvPr/>
        </p:nvCxnSpPr>
        <p:spPr>
          <a:xfrm>
            <a:off x="6273931" y="1142936"/>
            <a:ext cx="160086" cy="17651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445A93B-E2BC-C04C-AE98-FC568A5324A7}"/>
              </a:ext>
            </a:extLst>
          </p:cNvPr>
          <p:cNvCxnSpPr>
            <a:cxnSpLocks/>
          </p:cNvCxnSpPr>
          <p:nvPr/>
        </p:nvCxnSpPr>
        <p:spPr>
          <a:xfrm flipH="1">
            <a:off x="6599777" y="1229721"/>
            <a:ext cx="227693" cy="17535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EC236FCB-6643-3C49-B0E5-EE593728AA1A}"/>
              </a:ext>
            </a:extLst>
          </p:cNvPr>
          <p:cNvCxnSpPr>
            <a:cxnSpLocks/>
          </p:cNvCxnSpPr>
          <p:nvPr/>
        </p:nvCxnSpPr>
        <p:spPr>
          <a:xfrm flipH="1">
            <a:off x="7157043" y="890885"/>
            <a:ext cx="305464" cy="20923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2DF6182-C631-A543-B1E4-BC3DCDAE7DE3}"/>
              </a:ext>
            </a:extLst>
          </p:cNvPr>
          <p:cNvCxnSpPr>
            <a:cxnSpLocks/>
          </p:cNvCxnSpPr>
          <p:nvPr/>
        </p:nvCxnSpPr>
        <p:spPr>
          <a:xfrm flipH="1">
            <a:off x="7305361" y="1132817"/>
            <a:ext cx="918212" cy="191016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F065087D-D88B-9C4A-AEAD-5645A886C241}"/>
              </a:ext>
            </a:extLst>
          </p:cNvPr>
          <p:cNvCxnSpPr>
            <a:cxnSpLocks/>
            <a:stCxn id="11" idx="2"/>
          </p:cNvCxnSpPr>
          <p:nvPr/>
        </p:nvCxnSpPr>
        <p:spPr>
          <a:xfrm flipH="1">
            <a:off x="8109956" y="1075551"/>
            <a:ext cx="1438781" cy="1070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832C6B39-8693-854E-926C-00E8B6ACB134}"/>
              </a:ext>
            </a:extLst>
          </p:cNvPr>
          <p:cNvCxnSpPr>
            <a:cxnSpLocks/>
          </p:cNvCxnSpPr>
          <p:nvPr/>
        </p:nvCxnSpPr>
        <p:spPr>
          <a:xfrm>
            <a:off x="5663741" y="1269487"/>
            <a:ext cx="362379" cy="18978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83D367DB-48A4-F54F-AC2B-99F04F6C4596}"/>
              </a:ext>
            </a:extLst>
          </p:cNvPr>
          <p:cNvCxnSpPr>
            <a:cxnSpLocks/>
            <a:stCxn id="12" idx="2"/>
          </p:cNvCxnSpPr>
          <p:nvPr/>
        </p:nvCxnSpPr>
        <p:spPr>
          <a:xfrm>
            <a:off x="4729892" y="1289858"/>
            <a:ext cx="1496207" cy="224128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00ECD846-8239-D449-B766-1B9BE9314435}"/>
              </a:ext>
            </a:extLst>
          </p:cNvPr>
          <p:cNvCxnSpPr>
            <a:cxnSpLocks/>
            <a:stCxn id="5" idx="1"/>
          </p:cNvCxnSpPr>
          <p:nvPr/>
        </p:nvCxnSpPr>
        <p:spPr>
          <a:xfrm flipH="1">
            <a:off x="8863729" y="2723380"/>
            <a:ext cx="1609430" cy="1846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25A4236-1D4A-E347-BA20-445C31E5850B}"/>
              </a:ext>
            </a:extLst>
          </p:cNvPr>
          <p:cNvCxnSpPr>
            <a:cxnSpLocks/>
          </p:cNvCxnSpPr>
          <p:nvPr/>
        </p:nvCxnSpPr>
        <p:spPr>
          <a:xfrm flipH="1" flipV="1">
            <a:off x="8262356" y="3114519"/>
            <a:ext cx="2233141" cy="2892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7C1F44C-CC29-5142-9CFB-8DBD3ED51663}"/>
              </a:ext>
            </a:extLst>
          </p:cNvPr>
          <p:cNvCxnSpPr>
            <a:cxnSpLocks/>
          </p:cNvCxnSpPr>
          <p:nvPr/>
        </p:nvCxnSpPr>
        <p:spPr>
          <a:xfrm flipH="1">
            <a:off x="8981746" y="4678528"/>
            <a:ext cx="1513750" cy="29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7AA3F154-41A5-8046-9ECE-614BE43E8C5E}"/>
              </a:ext>
            </a:extLst>
          </p:cNvPr>
          <p:cNvCxnSpPr>
            <a:cxnSpLocks/>
          </p:cNvCxnSpPr>
          <p:nvPr/>
        </p:nvCxnSpPr>
        <p:spPr>
          <a:xfrm flipH="1" flipV="1">
            <a:off x="9546148" y="5230841"/>
            <a:ext cx="793721" cy="41247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9323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9949E6-E051-AA43-AC4D-7C2D23FF7A11}"/>
              </a:ext>
            </a:extLst>
          </p:cNvPr>
          <p:cNvSpPr txBox="1"/>
          <p:nvPr/>
        </p:nvSpPr>
        <p:spPr>
          <a:xfrm>
            <a:off x="669714" y="1107655"/>
            <a:ext cx="3123353" cy="646331"/>
          </a:xfrm>
          <a:prstGeom prst="rect">
            <a:avLst/>
          </a:prstGeom>
          <a:noFill/>
        </p:spPr>
        <p:txBody>
          <a:bodyPr wrap="square" rtlCol="0">
            <a:spAutoFit/>
          </a:bodyPr>
          <a:lstStyle/>
          <a:p>
            <a:r>
              <a:rPr lang="en-US" b="1" dirty="0"/>
              <a:t>Why don’t some people or countries want refugees?</a:t>
            </a:r>
          </a:p>
        </p:txBody>
      </p:sp>
      <p:sp>
        <p:nvSpPr>
          <p:cNvPr id="3" name="TextBox 2">
            <a:extLst>
              <a:ext uri="{FF2B5EF4-FFF2-40B4-BE49-F238E27FC236}">
                <a16:creationId xmlns:a16="http://schemas.microsoft.com/office/drawing/2014/main" id="{75E88E35-D140-5046-BF69-FE1972B91A51}"/>
              </a:ext>
            </a:extLst>
          </p:cNvPr>
          <p:cNvSpPr txBox="1"/>
          <p:nvPr/>
        </p:nvSpPr>
        <p:spPr>
          <a:xfrm>
            <a:off x="669714" y="2235630"/>
            <a:ext cx="11522286" cy="4801314"/>
          </a:xfrm>
          <a:prstGeom prst="rect">
            <a:avLst/>
          </a:prstGeom>
          <a:noFill/>
        </p:spPr>
        <p:txBody>
          <a:bodyPr wrap="square" rtlCol="0">
            <a:spAutoFit/>
          </a:bodyPr>
          <a:lstStyle/>
          <a:p>
            <a:r>
              <a:rPr lang="en-US" dirty="0"/>
              <a:t>Some people believe they will fill jobs that means it is hard for people born in that country to find employment.</a:t>
            </a:r>
          </a:p>
          <a:p>
            <a:endParaRPr lang="en-US" dirty="0"/>
          </a:p>
          <a:p>
            <a:r>
              <a:rPr lang="en-US" dirty="0"/>
              <a:t>Some feel that adding people from different cultures could disrupt the peace in their country.</a:t>
            </a:r>
          </a:p>
          <a:p>
            <a:endParaRPr lang="en-US" dirty="0"/>
          </a:p>
          <a:p>
            <a:r>
              <a:rPr lang="en-US" dirty="0"/>
              <a:t>Some countries believe only refugees that share their religion should be welcome.</a:t>
            </a:r>
          </a:p>
          <a:p>
            <a:endParaRPr lang="en-US" dirty="0"/>
          </a:p>
          <a:p>
            <a:endParaRPr lang="en-US" dirty="0"/>
          </a:p>
          <a:p>
            <a:r>
              <a:rPr lang="en-US" b="1" dirty="0"/>
              <a:t>Why are refugees kept in detention </a:t>
            </a:r>
            <a:r>
              <a:rPr lang="en-US" b="1" dirty="0" err="1"/>
              <a:t>centres</a:t>
            </a:r>
            <a:r>
              <a:rPr lang="en-US" b="1" dirty="0"/>
              <a:t>?</a:t>
            </a:r>
          </a:p>
          <a:p>
            <a:endParaRPr lang="en-US" b="1" dirty="0"/>
          </a:p>
          <a:p>
            <a:r>
              <a:rPr lang="en-US" dirty="0"/>
              <a:t>Sometimes people are kept in immigration detention </a:t>
            </a:r>
            <a:r>
              <a:rPr lang="en-US" dirty="0" err="1"/>
              <a:t>centres</a:t>
            </a:r>
            <a:r>
              <a:rPr lang="en-US" dirty="0"/>
              <a:t> while the government of the country they have arrived in can carry out health, identity and security checks.</a:t>
            </a:r>
          </a:p>
          <a:p>
            <a:endParaRPr lang="en-US" dirty="0"/>
          </a:p>
          <a:p>
            <a:r>
              <a:rPr lang="en-US" dirty="0"/>
              <a:t>These are different to the </a:t>
            </a:r>
            <a:r>
              <a:rPr lang="en-US" b="1" dirty="0"/>
              <a:t>Refugee Camps. </a:t>
            </a:r>
            <a:r>
              <a:rPr lang="en-US" dirty="0"/>
              <a:t>These are temporary facilities built to provide an immediate safe place for refugees forced to leave their homes because of conflict or persecution. Here people can find food, shelter and medical assistance.</a:t>
            </a:r>
          </a:p>
          <a:p>
            <a:endParaRPr lang="en-US" dirty="0"/>
          </a:p>
          <a:p>
            <a:endParaRPr lang="en-US" dirty="0"/>
          </a:p>
        </p:txBody>
      </p:sp>
      <p:pic>
        <p:nvPicPr>
          <p:cNvPr id="4" name="Picture 3">
            <a:extLst>
              <a:ext uri="{FF2B5EF4-FFF2-40B4-BE49-F238E27FC236}">
                <a16:creationId xmlns:a16="http://schemas.microsoft.com/office/drawing/2014/main" id="{6798E61F-6399-A542-9B85-4BCBFF20915C}"/>
              </a:ext>
            </a:extLst>
          </p:cNvPr>
          <p:cNvPicPr>
            <a:picLocks noChangeAspect="1"/>
          </p:cNvPicPr>
          <p:nvPr/>
        </p:nvPicPr>
        <p:blipFill>
          <a:blip r:embed="rId2"/>
          <a:stretch>
            <a:fillRect/>
          </a:stretch>
        </p:blipFill>
        <p:spPr>
          <a:xfrm>
            <a:off x="6413712" y="182880"/>
            <a:ext cx="3669664" cy="1849550"/>
          </a:xfrm>
          <a:prstGeom prst="rect">
            <a:avLst/>
          </a:prstGeom>
        </p:spPr>
      </p:pic>
    </p:spTree>
    <p:extLst>
      <p:ext uri="{BB962C8B-B14F-4D97-AF65-F5344CB8AC3E}">
        <p14:creationId xmlns:p14="http://schemas.microsoft.com/office/powerpoint/2010/main" val="2436957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6B829D-A4AF-A14A-89EF-3D4ADA016DAE}"/>
              </a:ext>
            </a:extLst>
          </p:cNvPr>
          <p:cNvSpPr txBox="1"/>
          <p:nvPr/>
        </p:nvSpPr>
        <p:spPr>
          <a:xfrm>
            <a:off x="294432" y="240214"/>
            <a:ext cx="8561702" cy="4247317"/>
          </a:xfrm>
          <a:prstGeom prst="rect">
            <a:avLst/>
          </a:prstGeom>
          <a:noFill/>
        </p:spPr>
        <p:txBody>
          <a:bodyPr wrap="square" rtlCol="0">
            <a:spAutoFit/>
          </a:bodyPr>
          <a:lstStyle/>
          <a:p>
            <a:r>
              <a:rPr lang="en-US" dirty="0"/>
              <a:t>26th January 2021.</a:t>
            </a:r>
          </a:p>
          <a:p>
            <a:r>
              <a:rPr lang="en-US" dirty="0"/>
              <a:t>Topic Task</a:t>
            </a:r>
          </a:p>
          <a:p>
            <a:endParaRPr lang="en-US" dirty="0"/>
          </a:p>
          <a:p>
            <a:r>
              <a:rPr lang="en-US" dirty="0"/>
              <a:t>Imagine you wake up tomorrow morning and 500 refugees have arrived on the street where you live.</a:t>
            </a:r>
          </a:p>
          <a:p>
            <a:endParaRPr lang="en-US" dirty="0"/>
          </a:p>
          <a:p>
            <a:r>
              <a:rPr lang="en-US" dirty="0"/>
              <a:t>You are the first person to wake up, so you have to take control and start to </a:t>
            </a:r>
            <a:r>
              <a:rPr lang="en-US" dirty="0" err="1"/>
              <a:t>organise</a:t>
            </a:r>
            <a:r>
              <a:rPr lang="en-US" dirty="0"/>
              <a:t> the refugees.</a:t>
            </a:r>
          </a:p>
          <a:p>
            <a:endParaRPr lang="en-US" dirty="0"/>
          </a:p>
          <a:p>
            <a:r>
              <a:rPr lang="en-US" dirty="0"/>
              <a:t>The refugees have nothing other than the clothes they are wearing; some don’t even have shoes. They are tired and hungry.</a:t>
            </a:r>
          </a:p>
          <a:p>
            <a:endParaRPr lang="en-US" dirty="0"/>
          </a:p>
          <a:p>
            <a:r>
              <a:rPr lang="en-US" dirty="0"/>
              <a:t>Write a list of things the refugees need?</a:t>
            </a:r>
          </a:p>
          <a:p>
            <a:r>
              <a:rPr lang="en-US" dirty="0"/>
              <a:t>Begin with the most important. What do people need right now and what can wait until tomorrow, what is just a nice to have item?</a:t>
            </a:r>
          </a:p>
        </p:txBody>
      </p:sp>
      <p:pic>
        <p:nvPicPr>
          <p:cNvPr id="4" name="Picture 3">
            <a:extLst>
              <a:ext uri="{FF2B5EF4-FFF2-40B4-BE49-F238E27FC236}">
                <a16:creationId xmlns:a16="http://schemas.microsoft.com/office/drawing/2014/main" id="{C776D238-A4E9-674F-A888-7917E3F6E1D1}"/>
              </a:ext>
            </a:extLst>
          </p:cNvPr>
          <p:cNvPicPr>
            <a:picLocks noChangeAspect="1"/>
          </p:cNvPicPr>
          <p:nvPr/>
        </p:nvPicPr>
        <p:blipFill>
          <a:blip r:embed="rId2"/>
          <a:stretch>
            <a:fillRect/>
          </a:stretch>
        </p:blipFill>
        <p:spPr>
          <a:xfrm>
            <a:off x="8496300" y="4559300"/>
            <a:ext cx="3530600" cy="2108200"/>
          </a:xfrm>
          <a:prstGeom prst="rect">
            <a:avLst/>
          </a:prstGeom>
        </p:spPr>
      </p:pic>
      <p:pic>
        <p:nvPicPr>
          <p:cNvPr id="5" name="Picture 4">
            <a:extLst>
              <a:ext uri="{FF2B5EF4-FFF2-40B4-BE49-F238E27FC236}">
                <a16:creationId xmlns:a16="http://schemas.microsoft.com/office/drawing/2014/main" id="{3D172C22-F9FF-0E4C-AB27-07009BE83B82}"/>
              </a:ext>
            </a:extLst>
          </p:cNvPr>
          <p:cNvPicPr>
            <a:picLocks noChangeAspect="1"/>
          </p:cNvPicPr>
          <p:nvPr/>
        </p:nvPicPr>
        <p:blipFill>
          <a:blip r:embed="rId3"/>
          <a:stretch>
            <a:fillRect/>
          </a:stretch>
        </p:blipFill>
        <p:spPr>
          <a:xfrm>
            <a:off x="910167" y="4771126"/>
            <a:ext cx="3327400" cy="1930400"/>
          </a:xfrm>
          <a:prstGeom prst="rect">
            <a:avLst/>
          </a:prstGeom>
        </p:spPr>
      </p:pic>
      <p:pic>
        <p:nvPicPr>
          <p:cNvPr id="6" name="Picture 5">
            <a:extLst>
              <a:ext uri="{FF2B5EF4-FFF2-40B4-BE49-F238E27FC236}">
                <a16:creationId xmlns:a16="http://schemas.microsoft.com/office/drawing/2014/main" id="{1851494D-F1FF-D34E-AB40-E00C5F8C0ADA}"/>
              </a:ext>
            </a:extLst>
          </p:cNvPr>
          <p:cNvPicPr>
            <a:picLocks noChangeAspect="1"/>
          </p:cNvPicPr>
          <p:nvPr/>
        </p:nvPicPr>
        <p:blipFill>
          <a:blip r:embed="rId4"/>
          <a:stretch>
            <a:fillRect/>
          </a:stretch>
        </p:blipFill>
        <p:spPr>
          <a:xfrm>
            <a:off x="4764617" y="4559300"/>
            <a:ext cx="3340100" cy="2108200"/>
          </a:xfrm>
          <a:prstGeom prst="rect">
            <a:avLst/>
          </a:prstGeom>
        </p:spPr>
      </p:pic>
      <p:pic>
        <p:nvPicPr>
          <p:cNvPr id="7" name="Picture 6">
            <a:extLst>
              <a:ext uri="{FF2B5EF4-FFF2-40B4-BE49-F238E27FC236}">
                <a16:creationId xmlns:a16="http://schemas.microsoft.com/office/drawing/2014/main" id="{73F1BB77-68DB-4A4C-BC13-6B7A84471F63}"/>
              </a:ext>
            </a:extLst>
          </p:cNvPr>
          <p:cNvPicPr>
            <a:picLocks noChangeAspect="1"/>
          </p:cNvPicPr>
          <p:nvPr/>
        </p:nvPicPr>
        <p:blipFill>
          <a:blip r:embed="rId5"/>
          <a:stretch>
            <a:fillRect/>
          </a:stretch>
        </p:blipFill>
        <p:spPr>
          <a:xfrm>
            <a:off x="9027581" y="950807"/>
            <a:ext cx="3078713" cy="1910926"/>
          </a:xfrm>
          <a:prstGeom prst="rect">
            <a:avLst/>
          </a:prstGeom>
        </p:spPr>
      </p:pic>
    </p:spTree>
    <p:extLst>
      <p:ext uri="{BB962C8B-B14F-4D97-AF65-F5344CB8AC3E}">
        <p14:creationId xmlns:p14="http://schemas.microsoft.com/office/powerpoint/2010/main" val="2407561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315</Words>
  <Application>Microsoft Macintosh PowerPoint</Application>
  <PresentationFormat>Widescreen</PresentationFormat>
  <Paragraphs>51</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Horsford</dc:creator>
  <cp:lastModifiedBy>Hannah Horsford</cp:lastModifiedBy>
  <cp:revision>9</cp:revision>
  <dcterms:created xsi:type="dcterms:W3CDTF">2021-01-25T22:18:11Z</dcterms:created>
  <dcterms:modified xsi:type="dcterms:W3CDTF">2021-01-25T23:44:42Z</dcterms:modified>
</cp:coreProperties>
</file>