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1"/>
  </p:handoutMasterIdLst>
  <p:sldIdLst>
    <p:sldId id="279" r:id="rId2"/>
    <p:sldId id="266" r:id="rId3"/>
    <p:sldId id="275" r:id="rId4"/>
    <p:sldId id="268" r:id="rId5"/>
    <p:sldId id="267" r:id="rId6"/>
    <p:sldId id="280" r:id="rId7"/>
    <p:sldId id="281" r:id="rId8"/>
    <p:sldId id="278" r:id="rId9"/>
    <p:sldId id="258" r:id="rId10"/>
  </p:sldIdLst>
  <p:sldSz cx="9144000" cy="6858000" type="screen4x3"/>
  <p:notesSz cx="6858000" cy="9144000"/>
  <p:embeddedFontLst>
    <p:embeddedFont>
      <p:font typeface="Twinkl Light" charset="0"/>
      <p:regular r:id="rId12"/>
    </p:embeddedFont>
    <p:embeddedFont>
      <p:font typeface="Open Sans"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B67"/>
    <a:srgbClr val="3C6C5C"/>
    <a:srgbClr val="CBAE5D"/>
    <a:srgbClr val="E3E1E6"/>
    <a:srgbClr val="F0F2F6"/>
    <a:srgbClr val="237D99"/>
    <a:srgbClr val="19596C"/>
    <a:srgbClr val="E3F4F9"/>
    <a:srgbClr val="BEE4F0"/>
    <a:srgbClr val="3E6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snapToGrid="0" showGuides="1">
      <p:cViewPr varScale="1">
        <p:scale>
          <a:sx n="73" d="100"/>
          <a:sy n="73" d="100"/>
        </p:scale>
        <p:origin x="1554" y="54"/>
      </p:cViewPr>
      <p:guideLst>
        <p:guide orient="horz" pos="459"/>
        <p:guide pos="2880"/>
        <p:guide pos="5488"/>
        <p:guide pos="272"/>
        <p:guide orient="horz" pos="2160"/>
        <p:guide orient="horz" pos="4042"/>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02/02/2021</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eystage3-ks3/keystage3-ks3-english"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531" y="3228388"/>
            <a:ext cx="3620452" cy="3579620"/>
          </a:xfrm>
          <a:prstGeom prst="rect">
            <a:avLst/>
          </a:prstGeom>
        </p:spPr>
      </p:pic>
      <p:pic>
        <p:nvPicPr>
          <p:cNvPr id="3" name="Picture 2"/>
          <p:cNvPicPr>
            <a:picLocks noChangeAspect="1"/>
          </p:cNvPicPr>
          <p:nvPr/>
        </p:nvPicPr>
        <p:blipFill>
          <a:blip r:embed="rId3"/>
          <a:stretch>
            <a:fillRect/>
          </a:stretch>
        </p:blipFill>
        <p:spPr>
          <a:xfrm>
            <a:off x="141651" y="21091"/>
            <a:ext cx="3986212" cy="3207297"/>
          </a:xfrm>
          <a:prstGeom prst="rect">
            <a:avLst/>
          </a:prstGeom>
        </p:spPr>
      </p:pic>
      <p:pic>
        <p:nvPicPr>
          <p:cNvPr id="4" name="Picture 3"/>
          <p:cNvPicPr>
            <a:picLocks noChangeAspect="1"/>
          </p:cNvPicPr>
          <p:nvPr/>
        </p:nvPicPr>
        <p:blipFill>
          <a:blip r:embed="rId4"/>
          <a:stretch>
            <a:fillRect/>
          </a:stretch>
        </p:blipFill>
        <p:spPr>
          <a:xfrm>
            <a:off x="4841557" y="4427627"/>
            <a:ext cx="3518671" cy="2261047"/>
          </a:xfrm>
          <a:prstGeom prst="rect">
            <a:avLst/>
          </a:prstGeom>
        </p:spPr>
      </p:pic>
      <p:pic>
        <p:nvPicPr>
          <p:cNvPr id="5" name="Picture 4"/>
          <p:cNvPicPr>
            <a:picLocks noChangeAspect="1"/>
          </p:cNvPicPr>
          <p:nvPr/>
        </p:nvPicPr>
        <p:blipFill>
          <a:blip r:embed="rId5"/>
          <a:stretch>
            <a:fillRect/>
          </a:stretch>
        </p:blipFill>
        <p:spPr>
          <a:xfrm>
            <a:off x="4983208" y="21091"/>
            <a:ext cx="3533775" cy="4154209"/>
          </a:xfrm>
          <a:prstGeom prst="rect">
            <a:avLst/>
          </a:prstGeom>
        </p:spPr>
      </p:pic>
    </p:spTree>
    <p:extLst>
      <p:ext uri="{BB962C8B-B14F-4D97-AF65-F5344CB8AC3E}">
        <p14:creationId xmlns:p14="http://schemas.microsoft.com/office/powerpoint/2010/main" val="42148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479425" y="1028834"/>
            <a:ext cx="8196263" cy="1847265"/>
          </a:xfrm>
          <a:prstGeom prst="roundRect">
            <a:avLst>
              <a:gd name="adj" fmla="val 0"/>
            </a:avLst>
          </a:prstGeom>
          <a:solidFill>
            <a:srgbClr val="F0F2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1" name="Rounded Rectangle 10"/>
          <p:cNvSpPr/>
          <p:nvPr/>
        </p:nvSpPr>
        <p:spPr bwMode="auto">
          <a:xfrm>
            <a:off x="479426" y="3091373"/>
            <a:ext cx="8196263" cy="2317389"/>
          </a:xfrm>
          <a:prstGeom prst="roundRect">
            <a:avLst>
              <a:gd name="adj" fmla="val 0"/>
            </a:avLst>
          </a:prstGeom>
          <a:solidFill>
            <a:srgbClr val="F0F2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2" name="Content Placeholder 15"/>
          <p:cNvSpPr txBox="1">
            <a:spLocks/>
          </p:cNvSpPr>
          <p:nvPr/>
        </p:nvSpPr>
        <p:spPr bwMode="auto">
          <a:xfrm>
            <a:off x="684212" y="3934950"/>
            <a:ext cx="7775575" cy="10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recap knowledge of Leakey and Coot.</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roleplay in the characters of Leakey, Coot, Mina and Michael.</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write a creative piece in the characters of Leakey, Coot or Mina.</a:t>
            </a:r>
          </a:p>
        </p:txBody>
      </p:sp>
      <p:sp>
        <p:nvSpPr>
          <p:cNvPr id="13" name="Content Placeholder 15"/>
          <p:cNvSpPr txBox="1">
            <a:spLocks/>
          </p:cNvSpPr>
          <p:nvPr/>
        </p:nvSpPr>
        <p:spPr bwMode="auto">
          <a:xfrm>
            <a:off x="479425" y="1878101"/>
            <a:ext cx="819626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gn="ctr" fontAlgn="base">
              <a:lnSpc>
                <a:spcPct val="90000"/>
              </a:lnSpc>
              <a:spcBef>
                <a:spcPts val="1000"/>
              </a:spcBef>
              <a:spcAft>
                <a:spcPct val="0"/>
              </a:spcAft>
            </a:pPr>
            <a:r>
              <a:rPr lang="en-GB" altLang="en-US" sz="2800"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LO: Can I </a:t>
            </a:r>
            <a:r>
              <a:rPr lang="en-GB" altLang="en-US" sz="2800" dirty="0">
                <a:solidFill>
                  <a:srgbClr val="1C1C1C"/>
                </a:solidFill>
                <a:latin typeface="Open Sans" panose="020B0606030504020204" pitchFamily="34" charset="0"/>
                <a:ea typeface="Open Sans" panose="020B0606030504020204" pitchFamily="34" charset="0"/>
                <a:cs typeface="Open Sans" panose="020B0606030504020204" pitchFamily="34" charset="0"/>
              </a:rPr>
              <a:t>analyse character dynamics in </a:t>
            </a:r>
            <a:r>
              <a:rPr lang="en-GB" altLang="en-US" sz="2800" i="1" dirty="0" err="1" smtClean="0">
                <a:solidFill>
                  <a:srgbClr val="1C1C1C"/>
                </a:solidFill>
                <a:latin typeface="Open Sans" panose="020B0606030504020204" pitchFamily="34" charset="0"/>
                <a:ea typeface="Open Sans" panose="020B0606030504020204" pitchFamily="34" charset="0"/>
                <a:cs typeface="Open Sans" panose="020B0606030504020204" pitchFamily="34" charset="0"/>
              </a:rPr>
              <a:t>Skellig</a:t>
            </a:r>
            <a:r>
              <a:rPr lang="en-GB" altLang="en-US" sz="2800" i="1"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a:t>
            </a:r>
            <a:endParaRPr lang="en-GB" altLang="en-US" sz="2800"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15"/>
          <p:cNvSpPr txBox="1">
            <a:spLocks/>
          </p:cNvSpPr>
          <p:nvPr/>
        </p:nvSpPr>
        <p:spPr>
          <a:xfrm>
            <a:off x="479427" y="1108147"/>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smtClean="0">
                <a:solidFill>
                  <a:srgbClr val="1B4B67"/>
                </a:solidFill>
                <a:latin typeface="Open Sans" panose="020B0606030504020204" pitchFamily="34" charset="0"/>
                <a:ea typeface="Open Sans" panose="020B0606030504020204" pitchFamily="34" charset="0"/>
                <a:cs typeface="Open Sans" panose="020B0606030504020204" pitchFamily="34" charset="0"/>
              </a:rPr>
              <a:t>Tuesday 2</a:t>
            </a:r>
            <a:r>
              <a:rPr lang="en-GB" sz="3200" b="1" baseline="30000" dirty="0" smtClean="0">
                <a:solidFill>
                  <a:srgbClr val="1B4B67"/>
                </a:solidFill>
                <a:latin typeface="Open Sans" panose="020B0606030504020204" pitchFamily="34" charset="0"/>
                <a:ea typeface="Open Sans" panose="020B0606030504020204" pitchFamily="34" charset="0"/>
                <a:cs typeface="Open Sans" panose="020B0606030504020204" pitchFamily="34" charset="0"/>
              </a:rPr>
              <a:t>nd</a:t>
            </a:r>
            <a:r>
              <a:rPr lang="en-GB" sz="3200" b="1" dirty="0" smtClean="0">
                <a:solidFill>
                  <a:srgbClr val="1B4B67"/>
                </a:solidFill>
                <a:latin typeface="Open Sans" panose="020B0606030504020204" pitchFamily="34" charset="0"/>
                <a:ea typeface="Open Sans" panose="020B0606030504020204" pitchFamily="34" charset="0"/>
                <a:cs typeface="Open Sans" panose="020B0606030504020204" pitchFamily="34" charset="0"/>
              </a:rPr>
              <a:t> February 2021</a:t>
            </a:r>
            <a:endParaRPr lang="en-GB" sz="3200" b="1" dirty="0">
              <a:solidFill>
                <a:srgbClr val="1B4B6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Content Placeholder 15"/>
          <p:cNvSpPr txBox="1">
            <a:spLocks/>
          </p:cNvSpPr>
          <p:nvPr/>
        </p:nvSpPr>
        <p:spPr>
          <a:xfrm>
            <a:off x="479427" y="3219286"/>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1B4B67"/>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3250"/>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1B4B67"/>
                </a:solidFill>
                <a:latin typeface="Open Sans" panose="020B0606030504020204" pitchFamily="34" charset="0"/>
                <a:ea typeface="Open Sans" panose="020B0606030504020204" pitchFamily="34" charset="0"/>
                <a:cs typeface="Open Sans" panose="020B0606030504020204" pitchFamily="34" charset="0"/>
              </a:rPr>
              <a:t>Falling Out</a:t>
            </a:r>
          </a:p>
        </p:txBody>
      </p:sp>
      <p:sp>
        <p:nvSpPr>
          <p:cNvPr id="13" name="Title 1"/>
          <p:cNvSpPr txBox="1">
            <a:spLocks/>
          </p:cNvSpPr>
          <p:nvPr/>
        </p:nvSpPr>
        <p:spPr>
          <a:xfrm>
            <a:off x="1226235" y="1319459"/>
            <a:ext cx="6691529" cy="923330"/>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Part of being human is finding out we have different opinions and can disagree. Sometimes, these disagreements can turn into arguments. Discuss the following with your partner.</a:t>
            </a:r>
          </a:p>
        </p:txBody>
      </p:sp>
      <p:sp>
        <p:nvSpPr>
          <p:cNvPr id="3" name="Rectangle: Rounded Corners 2">
            <a:extLst>
              <a:ext uri="{FF2B5EF4-FFF2-40B4-BE49-F238E27FC236}">
                <a16:creationId xmlns:a16="http://schemas.microsoft.com/office/drawing/2014/main" id="{5DE4F26B-9E31-43D2-BBEE-87096F26C9C8}"/>
              </a:ext>
            </a:extLst>
          </p:cNvPr>
          <p:cNvSpPr/>
          <p:nvPr/>
        </p:nvSpPr>
        <p:spPr>
          <a:xfrm>
            <a:off x="1404982" y="5031764"/>
            <a:ext cx="3118604" cy="1222986"/>
          </a:xfrm>
          <a:prstGeom prst="round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Have you discovered ways to control conflict or avoid it getting out of hand?</a:t>
            </a:r>
          </a:p>
        </p:txBody>
      </p:sp>
      <p:sp>
        <p:nvSpPr>
          <p:cNvPr id="4" name="Rectangle: Rounded Corners 3">
            <a:extLst>
              <a:ext uri="{FF2B5EF4-FFF2-40B4-BE49-F238E27FC236}">
                <a16:creationId xmlns:a16="http://schemas.microsoft.com/office/drawing/2014/main" id="{02286604-9743-4D26-8846-EB834F096C6D}"/>
              </a:ext>
            </a:extLst>
          </p:cNvPr>
          <p:cNvSpPr/>
          <p:nvPr/>
        </p:nvSpPr>
        <p:spPr>
          <a:xfrm>
            <a:off x="1404982" y="3730888"/>
            <a:ext cx="3118604" cy="1222986"/>
          </a:xfrm>
          <a:prstGeom prst="round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What subjects most often cause disagreements?</a:t>
            </a:r>
          </a:p>
        </p:txBody>
      </p:sp>
      <p:sp>
        <p:nvSpPr>
          <p:cNvPr id="10" name="Rectangle: Rounded Corners 9">
            <a:extLst>
              <a:ext uri="{FF2B5EF4-FFF2-40B4-BE49-F238E27FC236}">
                <a16:creationId xmlns:a16="http://schemas.microsoft.com/office/drawing/2014/main" id="{89736FBD-5B88-45BE-A771-9369C5120356}"/>
              </a:ext>
            </a:extLst>
          </p:cNvPr>
          <p:cNvSpPr/>
          <p:nvPr/>
        </p:nvSpPr>
        <p:spPr>
          <a:xfrm>
            <a:off x="1404982" y="2430013"/>
            <a:ext cx="3118604" cy="1222986"/>
          </a:xfrm>
          <a:prstGeom prst="round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Who do you fall out with most often?</a:t>
            </a:r>
          </a:p>
        </p:txBody>
      </p:sp>
      <p:sp>
        <p:nvSpPr>
          <p:cNvPr id="12" name="Rectangle: Rounded Corners 11">
            <a:extLst>
              <a:ext uri="{FF2B5EF4-FFF2-40B4-BE49-F238E27FC236}">
                <a16:creationId xmlns:a16="http://schemas.microsoft.com/office/drawing/2014/main" id="{E8187C01-E411-4B30-ACB9-7CDE67C3D9D1}"/>
              </a:ext>
            </a:extLst>
          </p:cNvPr>
          <p:cNvSpPr/>
          <p:nvPr/>
        </p:nvSpPr>
        <p:spPr>
          <a:xfrm>
            <a:off x="4636142" y="5031764"/>
            <a:ext cx="3118604" cy="1222986"/>
          </a:xfrm>
          <a:prstGeom prst="round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 you feel when you argue with someone?</a:t>
            </a:r>
          </a:p>
        </p:txBody>
      </p:sp>
      <p:sp>
        <p:nvSpPr>
          <p:cNvPr id="16" name="Rectangle: Rounded Corners 15">
            <a:extLst>
              <a:ext uri="{FF2B5EF4-FFF2-40B4-BE49-F238E27FC236}">
                <a16:creationId xmlns:a16="http://schemas.microsoft.com/office/drawing/2014/main" id="{2D9CDD96-D1EA-463D-9843-E0A5ED6CC06A}"/>
              </a:ext>
            </a:extLst>
          </p:cNvPr>
          <p:cNvSpPr/>
          <p:nvPr/>
        </p:nvSpPr>
        <p:spPr>
          <a:xfrm>
            <a:off x="4636142" y="3730888"/>
            <a:ext cx="3118604" cy="1222986"/>
          </a:xfrm>
          <a:prstGeom prst="round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Do you tend to argue more with people you are close to?</a:t>
            </a:r>
          </a:p>
        </p:txBody>
      </p:sp>
      <p:sp>
        <p:nvSpPr>
          <p:cNvPr id="18" name="Rectangle: Rounded Corners 17">
            <a:extLst>
              <a:ext uri="{FF2B5EF4-FFF2-40B4-BE49-F238E27FC236}">
                <a16:creationId xmlns:a16="http://schemas.microsoft.com/office/drawing/2014/main" id="{B7B72DD2-F8CB-4895-833A-5F1D9211653C}"/>
              </a:ext>
            </a:extLst>
          </p:cNvPr>
          <p:cNvSpPr/>
          <p:nvPr/>
        </p:nvSpPr>
        <p:spPr>
          <a:xfrm>
            <a:off x="4636142" y="2430013"/>
            <a:ext cx="3118604" cy="1222986"/>
          </a:xfrm>
          <a:prstGeom prst="round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Do your agreements tend to happen in person, or are they often on social media or via text?</a:t>
            </a:r>
          </a:p>
        </p:txBody>
      </p:sp>
    </p:spTree>
    <p:extLst>
      <p:ext uri="{BB962C8B-B14F-4D97-AF65-F5344CB8AC3E}">
        <p14:creationId xmlns:p14="http://schemas.microsoft.com/office/powerpoint/2010/main" val="2196877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2240C4-AAF4-4547-8FCF-821ADA0DFD78}"/>
              </a:ext>
            </a:extLst>
          </p:cNvPr>
          <p:cNvSpPr/>
          <p:nvPr/>
        </p:nvSpPr>
        <p:spPr>
          <a:xfrm>
            <a:off x="0" y="3145872"/>
            <a:ext cx="9144000" cy="3712127"/>
          </a:xfrm>
          <a:prstGeom prst="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0" name="Title 1"/>
          <p:cNvSpPr>
            <a:spLocks noGrp="1"/>
          </p:cNvSpPr>
          <p:nvPr>
            <p:ph type="ctrTitle" idx="4294967295"/>
          </p:nvPr>
        </p:nvSpPr>
        <p:spPr bwMode="auto">
          <a:xfrm>
            <a:off x="306867" y="1276950"/>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b="1" dirty="0">
                <a:solidFill>
                  <a:srgbClr val="1B4B67"/>
                </a:solidFill>
                <a:latin typeface="Open Sans" panose="020B0606030504020204" pitchFamily="34" charset="0"/>
                <a:ea typeface="Open Sans" panose="020B0606030504020204" pitchFamily="34" charset="0"/>
                <a:cs typeface="Open Sans" panose="020B0606030504020204" pitchFamily="34" charset="0"/>
              </a:rPr>
              <a:t>Leakey and Coot</a:t>
            </a:r>
          </a:p>
        </p:txBody>
      </p:sp>
      <p:sp>
        <p:nvSpPr>
          <p:cNvPr id="8" name="Title 1"/>
          <p:cNvSpPr txBox="1">
            <a:spLocks/>
          </p:cNvSpPr>
          <p:nvPr/>
        </p:nvSpPr>
        <p:spPr>
          <a:xfrm>
            <a:off x="431800" y="2023269"/>
            <a:ext cx="4215701" cy="64633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Who are Leakey and Coot? What do we know about them so far?</a:t>
            </a:r>
          </a:p>
        </p:txBody>
      </p:sp>
      <p:sp>
        <p:nvSpPr>
          <p:cNvPr id="2" name="Oval 1">
            <a:extLst>
              <a:ext uri="{FF2B5EF4-FFF2-40B4-BE49-F238E27FC236}">
                <a16:creationId xmlns:a16="http://schemas.microsoft.com/office/drawing/2014/main" id="{6443C0F5-F1E6-4A71-818E-49A7DB5A89FA}"/>
              </a:ext>
            </a:extLst>
          </p:cNvPr>
          <p:cNvSpPr/>
          <p:nvPr/>
        </p:nvSpPr>
        <p:spPr>
          <a:xfrm>
            <a:off x="5346275" y="931626"/>
            <a:ext cx="4785514" cy="4785514"/>
          </a:xfrm>
          <a:prstGeom prst="ellipse">
            <a:avLst/>
          </a:prstGeom>
          <a:solidFill>
            <a:srgbClr val="3C6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020A92E-F4A9-4094-854B-18976B627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867" y="1140860"/>
            <a:ext cx="3148542" cy="7095566"/>
          </a:xfrm>
          <a:prstGeom prst="rect">
            <a:avLst/>
          </a:prstGeom>
        </p:spPr>
      </p:pic>
      <p:pic>
        <p:nvPicPr>
          <p:cNvPr id="5" name="Picture 4">
            <a:extLst>
              <a:ext uri="{FF2B5EF4-FFF2-40B4-BE49-F238E27FC236}">
                <a16:creationId xmlns:a16="http://schemas.microsoft.com/office/drawing/2014/main" id="{B955246A-0A1B-45AF-87FA-B1C9E98D6E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172" y="1421391"/>
            <a:ext cx="2655211" cy="7212741"/>
          </a:xfrm>
          <a:prstGeom prst="rect">
            <a:avLst/>
          </a:prstGeom>
        </p:spPr>
      </p:pic>
      <p:sp>
        <p:nvSpPr>
          <p:cNvPr id="4" name="TextBox 3"/>
          <p:cNvSpPr txBox="1"/>
          <p:nvPr/>
        </p:nvSpPr>
        <p:spPr>
          <a:xfrm>
            <a:off x="600891" y="3291840"/>
            <a:ext cx="4046610" cy="2308324"/>
          </a:xfrm>
          <a:prstGeom prst="rect">
            <a:avLst/>
          </a:prstGeom>
          <a:noFill/>
        </p:spPr>
        <p:txBody>
          <a:bodyPr wrap="square" rtlCol="0">
            <a:spAutoFit/>
          </a:bodyPr>
          <a:lstStyle/>
          <a:p>
            <a:r>
              <a:rPr lang="en-US" dirty="0" smtClean="0"/>
              <a:t>They like football</a:t>
            </a:r>
          </a:p>
          <a:p>
            <a:r>
              <a:rPr lang="en-US" dirty="0" smtClean="0"/>
              <a:t>They like to tease Michael</a:t>
            </a:r>
          </a:p>
          <a:p>
            <a:r>
              <a:rPr lang="en-US" dirty="0" smtClean="0"/>
              <a:t>Unintentional teasing</a:t>
            </a:r>
          </a:p>
          <a:p>
            <a:r>
              <a:rPr lang="en-US" dirty="0" smtClean="0"/>
              <a:t>Same school</a:t>
            </a:r>
          </a:p>
          <a:p>
            <a:r>
              <a:rPr lang="en-US" dirty="0" smtClean="0"/>
              <a:t>Around Michael quite a lot</a:t>
            </a:r>
          </a:p>
          <a:p>
            <a:r>
              <a:rPr lang="en-US" dirty="0" smtClean="0"/>
              <a:t>Strong opinions </a:t>
            </a:r>
          </a:p>
          <a:p>
            <a:r>
              <a:rPr lang="en-US" dirty="0" smtClean="0"/>
              <a:t>They are quite close </a:t>
            </a:r>
          </a:p>
          <a:p>
            <a:endParaRPr lang="en-US" dirty="0"/>
          </a:p>
        </p:txBody>
      </p:sp>
    </p:spTree>
    <p:extLst>
      <p:ext uri="{BB962C8B-B14F-4D97-AF65-F5344CB8AC3E}">
        <p14:creationId xmlns:p14="http://schemas.microsoft.com/office/powerpoint/2010/main" val="3770696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418306"/>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1B4B67"/>
                </a:solidFill>
                <a:latin typeface="Open Sans" panose="020B0606030504020204" pitchFamily="34" charset="0"/>
                <a:ea typeface="Open Sans" panose="020B0606030504020204" pitchFamily="34" charset="0"/>
                <a:cs typeface="Open Sans" panose="020B0606030504020204" pitchFamily="34" charset="0"/>
              </a:rPr>
              <a:t>Conflict</a:t>
            </a:r>
          </a:p>
        </p:txBody>
      </p:sp>
      <p:sp>
        <p:nvSpPr>
          <p:cNvPr id="8" name="Title 1"/>
          <p:cNvSpPr txBox="1">
            <a:spLocks/>
          </p:cNvSpPr>
          <p:nvPr/>
        </p:nvSpPr>
        <p:spPr>
          <a:xfrm>
            <a:off x="903836" y="1060153"/>
            <a:ext cx="7336327" cy="1646605"/>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600" dirty="0">
                <a:latin typeface="Open Sans" pitchFamily="34" charset="0"/>
                <a:ea typeface="Open Sans" pitchFamily="34" charset="0"/>
                <a:cs typeface="Open Sans" pitchFamily="34" charset="0"/>
              </a:rPr>
              <a:t>Michael is torn between two worlds. On one side, he has Leakey and Coot, his friends from school, who think he is behaving strangely and don’t understand why. On the other side, he has Mina who understands what is troubling him, but doesn’t understand his relationship with Leakey and Coot, or school.</a:t>
            </a:r>
          </a:p>
          <a:p>
            <a:pPr fontAlgn="auto">
              <a:spcAft>
                <a:spcPts val="600"/>
              </a:spcAft>
              <a:defRPr/>
            </a:pPr>
            <a:r>
              <a:rPr lang="en-GB" sz="1600" dirty="0">
                <a:latin typeface="Open Sans" pitchFamily="34" charset="0"/>
                <a:ea typeface="Open Sans" pitchFamily="34" charset="0"/>
                <a:cs typeface="Open Sans" pitchFamily="34" charset="0"/>
              </a:rPr>
              <a:t>What advice would each of these people give to Michael about </a:t>
            </a:r>
            <a:br>
              <a:rPr lang="en-GB" sz="1600" dirty="0">
                <a:latin typeface="Open Sans" pitchFamily="34" charset="0"/>
                <a:ea typeface="Open Sans" pitchFamily="34" charset="0"/>
                <a:cs typeface="Open Sans" pitchFamily="34" charset="0"/>
              </a:rPr>
            </a:br>
            <a:r>
              <a:rPr lang="en-GB" sz="1600" dirty="0">
                <a:latin typeface="Open Sans" pitchFamily="34" charset="0"/>
                <a:ea typeface="Open Sans" pitchFamily="34" charset="0"/>
                <a:cs typeface="Open Sans" pitchFamily="34" charset="0"/>
              </a:rPr>
              <a:t>his current situation?</a:t>
            </a:r>
          </a:p>
        </p:txBody>
      </p:sp>
      <p:sp>
        <p:nvSpPr>
          <p:cNvPr id="4" name="Rectangle 3">
            <a:extLst>
              <a:ext uri="{FF2B5EF4-FFF2-40B4-BE49-F238E27FC236}">
                <a16:creationId xmlns:a16="http://schemas.microsoft.com/office/drawing/2014/main" id="{173FD3B8-1125-45EA-91A4-ACAC85C9C9D2}"/>
              </a:ext>
            </a:extLst>
          </p:cNvPr>
          <p:cNvSpPr/>
          <p:nvPr/>
        </p:nvSpPr>
        <p:spPr>
          <a:xfrm>
            <a:off x="0" y="2821436"/>
            <a:ext cx="9144000" cy="1736522"/>
          </a:xfrm>
          <a:prstGeom prst="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8A647B7-B9B9-45AB-B914-FB84E5D9A0CE}"/>
              </a:ext>
            </a:extLst>
          </p:cNvPr>
          <p:cNvSpPr/>
          <p:nvPr/>
        </p:nvSpPr>
        <p:spPr>
          <a:xfrm>
            <a:off x="1963023" y="3524563"/>
            <a:ext cx="5217952" cy="5217952"/>
          </a:xfrm>
          <a:prstGeom prst="ellipse">
            <a:avLst/>
          </a:prstGeom>
          <a:solidFill>
            <a:srgbClr val="3C6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ular Callout 1"/>
          <p:cNvSpPr/>
          <p:nvPr/>
        </p:nvSpPr>
        <p:spPr>
          <a:xfrm>
            <a:off x="427082" y="3163518"/>
            <a:ext cx="1894531" cy="1089902"/>
          </a:xfrm>
          <a:prstGeom prst="wedgeRoundRectCallout">
            <a:avLst>
              <a:gd name="adj1" fmla="val 42645"/>
              <a:gd name="adj2" fmla="val 90589"/>
              <a:gd name="adj3" fmla="val 16667"/>
            </a:avLst>
          </a:prstGeom>
          <a:solidFill>
            <a:srgbClr val="CBA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should…</a:t>
            </a:r>
          </a:p>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ought to…</a:t>
            </a:r>
          </a:p>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don’t you…</a:t>
            </a:r>
          </a:p>
        </p:txBody>
      </p:sp>
      <p:sp>
        <p:nvSpPr>
          <p:cNvPr id="5" name="Rounded Rectangular Callout 4"/>
          <p:cNvSpPr/>
          <p:nvPr/>
        </p:nvSpPr>
        <p:spPr>
          <a:xfrm>
            <a:off x="6833463" y="3163519"/>
            <a:ext cx="1878737" cy="1089901"/>
          </a:xfrm>
          <a:prstGeom prst="wedgeRoundRectCallout">
            <a:avLst>
              <a:gd name="adj1" fmla="val -40107"/>
              <a:gd name="adj2" fmla="val 95549"/>
              <a:gd name="adj3" fmla="val 16667"/>
            </a:avLst>
          </a:prstGeom>
          <a:solidFill>
            <a:srgbClr val="CBA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should…</a:t>
            </a:r>
          </a:p>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ought to…</a:t>
            </a:r>
          </a:p>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don’t you…</a:t>
            </a:r>
          </a:p>
        </p:txBody>
      </p:sp>
      <p:pic>
        <p:nvPicPr>
          <p:cNvPr id="13" name="Picture 12">
            <a:extLst>
              <a:ext uri="{FF2B5EF4-FFF2-40B4-BE49-F238E27FC236}">
                <a16:creationId xmlns:a16="http://schemas.microsoft.com/office/drawing/2014/main" id="{93A32414-64D3-4790-B4C1-DACFA81C27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828" y="2973329"/>
            <a:ext cx="2993689" cy="6746588"/>
          </a:xfrm>
          <a:prstGeom prst="rect">
            <a:avLst/>
          </a:prstGeom>
        </p:spPr>
      </p:pic>
      <p:pic>
        <p:nvPicPr>
          <p:cNvPr id="15" name="Picture 14">
            <a:extLst>
              <a:ext uri="{FF2B5EF4-FFF2-40B4-BE49-F238E27FC236}">
                <a16:creationId xmlns:a16="http://schemas.microsoft.com/office/drawing/2014/main" id="{D9090206-4F79-406D-B6A6-E0167B164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1637" y="2727892"/>
            <a:ext cx="2087639" cy="6858000"/>
          </a:xfrm>
          <a:prstGeom prst="rect">
            <a:avLst/>
          </a:prstGeom>
        </p:spPr>
      </p:pic>
      <p:pic>
        <p:nvPicPr>
          <p:cNvPr id="17" name="Picture 16">
            <a:extLst>
              <a:ext uri="{FF2B5EF4-FFF2-40B4-BE49-F238E27FC236}">
                <a16:creationId xmlns:a16="http://schemas.microsoft.com/office/drawing/2014/main" id="{F8763400-3FCA-4810-BE2D-0A02F7ACE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6674" y="3429000"/>
            <a:ext cx="2305558" cy="6858000"/>
          </a:xfrm>
          <a:prstGeom prst="rect">
            <a:avLst/>
          </a:prstGeom>
        </p:spPr>
      </p:pic>
      <p:pic>
        <p:nvPicPr>
          <p:cNvPr id="11" name="Picture 10">
            <a:extLst>
              <a:ext uri="{FF2B5EF4-FFF2-40B4-BE49-F238E27FC236}">
                <a16:creationId xmlns:a16="http://schemas.microsoft.com/office/drawing/2014/main" id="{87CC21C4-43A2-4149-A170-5FC2AD1D3B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6441" y="3524563"/>
            <a:ext cx="2524621" cy="6858000"/>
          </a:xfrm>
          <a:prstGeom prst="rect">
            <a:avLst/>
          </a:prstGeom>
        </p:spPr>
      </p:pic>
    </p:spTree>
    <p:extLst>
      <p:ext uri="{BB962C8B-B14F-4D97-AF65-F5344CB8AC3E}">
        <p14:creationId xmlns:p14="http://schemas.microsoft.com/office/powerpoint/2010/main" val="1591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0.26996 -7.40741E-7 L -3.61111E-6 0.00023 " pathEditMode="relative" rAng="0" ptsTypes="AA">
                                      <p:cBhvr>
                                        <p:cTn id="10" dur="2000" fill="hold"/>
                                        <p:tgtEl>
                                          <p:spTgt spid="2"/>
                                        </p:tgtEl>
                                        <p:attrNameLst>
                                          <p:attrName>ppt_x</p:attrName>
                                          <p:attrName>ppt_y</p:attrName>
                                        </p:attrNameLst>
                                      </p:cBhvr>
                                      <p:rCtr x="13490" y="0"/>
                                    </p:animMotion>
                                  </p:childTnLst>
                                </p:cTn>
                              </p:par>
                              <p:par>
                                <p:cTn id="11" presetID="42" presetClass="path" presetSubtype="0" accel="50000" decel="50000" fill="hold" grpId="1" nodeType="withEffect">
                                  <p:stCondLst>
                                    <p:cond delay="0"/>
                                  </p:stCondLst>
                                  <p:childTnLst>
                                    <p:animMotion origin="layout" path="M 0.26771 -7.40741E-7 L 1.11022E-16 -7.40741E-7 " pathEditMode="relative" rAng="0" ptsTypes="AA">
                                      <p:cBhvr>
                                        <p:cTn id="12" dur="2000" fill="hold"/>
                                        <p:tgtEl>
                                          <p:spTgt spid="5"/>
                                        </p:tgtEl>
                                        <p:attrNameLst>
                                          <p:attrName>ppt_x</p:attrName>
                                          <p:attrName>ppt_y</p:attrName>
                                        </p:attrNameLst>
                                      </p:cBhvr>
                                      <p:rCtr x="-13385" y="0"/>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4275" y="222069"/>
            <a:ext cx="3043645" cy="369332"/>
          </a:xfrm>
          <a:prstGeom prst="rect">
            <a:avLst/>
          </a:prstGeom>
          <a:noFill/>
        </p:spPr>
        <p:txBody>
          <a:bodyPr wrap="square" rtlCol="0">
            <a:spAutoFit/>
          </a:bodyPr>
          <a:lstStyle/>
          <a:p>
            <a:pPr algn="ctr"/>
            <a:r>
              <a:rPr lang="en-US" b="1" u="sng" dirty="0" smtClean="0"/>
              <a:t>Chapter HIGHLIGHTS</a:t>
            </a:r>
            <a:endParaRPr lang="en-US" b="1" u="sng" dirty="0"/>
          </a:p>
        </p:txBody>
      </p:sp>
      <p:sp>
        <p:nvSpPr>
          <p:cNvPr id="2" name="TextBox 1"/>
          <p:cNvSpPr txBox="1"/>
          <p:nvPr/>
        </p:nvSpPr>
        <p:spPr>
          <a:xfrm>
            <a:off x="195943" y="1296795"/>
            <a:ext cx="2664823" cy="2585323"/>
          </a:xfrm>
          <a:prstGeom prst="rect">
            <a:avLst/>
          </a:prstGeom>
          <a:noFill/>
        </p:spPr>
        <p:txBody>
          <a:bodyPr wrap="square" rtlCol="0">
            <a:spAutoFit/>
          </a:bodyPr>
          <a:lstStyle/>
          <a:p>
            <a:r>
              <a:rPr lang="en-US" dirty="0" smtClean="0"/>
              <a:t>Chapter 27</a:t>
            </a:r>
          </a:p>
          <a:p>
            <a:endParaRPr lang="en-US" dirty="0"/>
          </a:p>
          <a:p>
            <a:r>
              <a:rPr lang="en-US" dirty="0" smtClean="0"/>
              <a:t>M terrible at football</a:t>
            </a:r>
          </a:p>
          <a:p>
            <a:r>
              <a:rPr lang="en-US" dirty="0" smtClean="0"/>
              <a:t>Leakey/Coot tease him over Mina + football</a:t>
            </a:r>
          </a:p>
          <a:p>
            <a:r>
              <a:rPr lang="en-US" dirty="0" smtClean="0"/>
              <a:t>They call her a monkey/crow</a:t>
            </a:r>
          </a:p>
          <a:p>
            <a:r>
              <a:rPr lang="en-US" dirty="0" smtClean="0"/>
              <a:t> </a:t>
            </a:r>
          </a:p>
          <a:p>
            <a:endParaRPr lang="en-US" dirty="0"/>
          </a:p>
        </p:txBody>
      </p:sp>
      <p:sp>
        <p:nvSpPr>
          <p:cNvPr id="4" name="TextBox 3"/>
          <p:cNvSpPr txBox="1"/>
          <p:nvPr/>
        </p:nvSpPr>
        <p:spPr>
          <a:xfrm>
            <a:off x="3267566" y="1218418"/>
            <a:ext cx="2258024" cy="4524315"/>
          </a:xfrm>
          <a:prstGeom prst="rect">
            <a:avLst/>
          </a:prstGeom>
          <a:noFill/>
        </p:spPr>
        <p:txBody>
          <a:bodyPr wrap="square" rtlCol="0">
            <a:spAutoFit/>
          </a:bodyPr>
          <a:lstStyle/>
          <a:p>
            <a:r>
              <a:rPr lang="en-US" dirty="0" smtClean="0"/>
              <a:t>Chapter 28</a:t>
            </a:r>
          </a:p>
          <a:p>
            <a:endParaRPr lang="en-US" dirty="0"/>
          </a:p>
          <a:p>
            <a:r>
              <a:rPr lang="en-US" dirty="0" smtClean="0"/>
              <a:t>Garage boarded up/ trembled due to age and condition</a:t>
            </a:r>
          </a:p>
          <a:p>
            <a:r>
              <a:rPr lang="en-US" dirty="0" err="1" smtClean="0"/>
              <a:t>Leakey+Coot</a:t>
            </a:r>
            <a:r>
              <a:rPr lang="en-US" dirty="0" smtClean="0"/>
              <a:t> recommend knocking the structure- Grandad a builder</a:t>
            </a:r>
          </a:p>
          <a:p>
            <a:r>
              <a:rPr lang="en-US" dirty="0" smtClean="0"/>
              <a:t>Michael informs both – Mina is home schooled </a:t>
            </a:r>
          </a:p>
          <a:p>
            <a:r>
              <a:rPr lang="en-US" dirty="0" smtClean="0"/>
              <a:t>M desperate to reveal about </a:t>
            </a:r>
            <a:r>
              <a:rPr lang="en-US" dirty="0" err="1" smtClean="0"/>
              <a:t>Skellig</a:t>
            </a:r>
            <a:r>
              <a:rPr lang="en-US" dirty="0" smtClean="0"/>
              <a:t> </a:t>
            </a:r>
          </a:p>
          <a:p>
            <a:endParaRPr lang="en-US" dirty="0"/>
          </a:p>
          <a:p>
            <a:endParaRPr lang="en-US" dirty="0" smtClean="0"/>
          </a:p>
        </p:txBody>
      </p:sp>
      <p:sp>
        <p:nvSpPr>
          <p:cNvPr id="5" name="TextBox 4"/>
          <p:cNvSpPr txBox="1"/>
          <p:nvPr/>
        </p:nvSpPr>
        <p:spPr>
          <a:xfrm>
            <a:off x="6217920" y="1296795"/>
            <a:ext cx="2664823" cy="3693319"/>
          </a:xfrm>
          <a:prstGeom prst="rect">
            <a:avLst/>
          </a:prstGeom>
          <a:noFill/>
        </p:spPr>
        <p:txBody>
          <a:bodyPr wrap="square" rtlCol="0">
            <a:spAutoFit/>
          </a:bodyPr>
          <a:lstStyle/>
          <a:p>
            <a:r>
              <a:rPr lang="en-US" dirty="0" smtClean="0"/>
              <a:t>Chapter 29</a:t>
            </a:r>
          </a:p>
          <a:p>
            <a:endParaRPr lang="en-US" dirty="0"/>
          </a:p>
          <a:p>
            <a:r>
              <a:rPr lang="en-US" dirty="0" smtClean="0"/>
              <a:t>M + Mina argue over best type of educational setting?</a:t>
            </a:r>
          </a:p>
          <a:p>
            <a:r>
              <a:rPr lang="en-US" dirty="0" smtClean="0"/>
              <a:t>Michael absent from school</a:t>
            </a:r>
          </a:p>
          <a:p>
            <a:r>
              <a:rPr lang="en-US" dirty="0" smtClean="0"/>
              <a:t>M breaks down over the argument with Mina</a:t>
            </a:r>
          </a:p>
          <a:p>
            <a:r>
              <a:rPr lang="en-US" dirty="0" smtClean="0"/>
              <a:t>Mina feels disliked – L + C</a:t>
            </a:r>
            <a:endParaRPr lang="en-US" dirty="0"/>
          </a:p>
          <a:p>
            <a:endParaRPr lang="en-US" dirty="0" smtClean="0"/>
          </a:p>
          <a:p>
            <a:endParaRPr lang="en-US" dirty="0" smtClean="0"/>
          </a:p>
          <a:p>
            <a:endParaRPr lang="en-US" dirty="0"/>
          </a:p>
        </p:txBody>
      </p:sp>
      <p:cxnSp>
        <p:nvCxnSpPr>
          <p:cNvPr id="7" name="Straight Connector 6"/>
          <p:cNvCxnSpPr/>
          <p:nvPr/>
        </p:nvCxnSpPr>
        <p:spPr>
          <a:xfrm>
            <a:off x="2860766" y="1216632"/>
            <a:ext cx="0" cy="47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32389" y="1296795"/>
            <a:ext cx="0" cy="4699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5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4275" y="222069"/>
            <a:ext cx="3043645" cy="369332"/>
          </a:xfrm>
          <a:prstGeom prst="rect">
            <a:avLst/>
          </a:prstGeom>
          <a:noFill/>
        </p:spPr>
        <p:txBody>
          <a:bodyPr wrap="square" rtlCol="0">
            <a:spAutoFit/>
          </a:bodyPr>
          <a:lstStyle/>
          <a:p>
            <a:pPr algn="ctr"/>
            <a:r>
              <a:rPr lang="en-US" b="1" u="sng" dirty="0" smtClean="0"/>
              <a:t>Chapter HIGHLIGHTS</a:t>
            </a:r>
            <a:endParaRPr lang="en-US" b="1" u="sng" dirty="0"/>
          </a:p>
        </p:txBody>
      </p:sp>
    </p:spTree>
    <p:extLst>
      <p:ext uri="{BB962C8B-B14F-4D97-AF65-F5344CB8AC3E}">
        <p14:creationId xmlns:p14="http://schemas.microsoft.com/office/powerpoint/2010/main" val="229640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txBox="1">
            <a:spLocks/>
          </p:cNvSpPr>
          <p:nvPr/>
        </p:nvSpPr>
        <p:spPr>
          <a:xfrm>
            <a:off x="515749" y="1294247"/>
            <a:ext cx="8280400" cy="2923877"/>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8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You’re now going to try writing a diary entry covering events in Chapters 27, 28 and 29. You can choose to be Leakey, Coot or Mina.</a:t>
            </a:r>
          </a:p>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In your diary entry you should:</a:t>
            </a:r>
          </a:p>
          <a:p>
            <a:pPr marL="285750" indent="-285750"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explain what has happened;</a:t>
            </a:r>
          </a:p>
          <a:p>
            <a:pPr marL="285750" indent="-285750"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explain what your point of view is;</a:t>
            </a:r>
          </a:p>
          <a:p>
            <a:pPr marL="285750" indent="-285750"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explain how you feel about Michael;</a:t>
            </a:r>
          </a:p>
          <a:p>
            <a:pPr marL="285750" indent="-285750"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come up with an idea to resolve the conflict.</a:t>
            </a:r>
          </a:p>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Remember to write in the </a:t>
            </a:r>
            <a:r>
              <a:rPr lang="en-GB" sz="1800" b="1" dirty="0">
                <a:solidFill>
                  <a:schemeClr val="tx1">
                    <a:lumMod val="85000"/>
                    <a:lumOff val="15000"/>
                  </a:schemeClr>
                </a:solidFill>
                <a:latin typeface="Open Sans" pitchFamily="34" charset="0"/>
                <a:ea typeface="Open Sans" pitchFamily="34" charset="0"/>
                <a:cs typeface="Open Sans" pitchFamily="34" charset="0"/>
              </a:rPr>
              <a:t>first person</a:t>
            </a:r>
            <a:r>
              <a:rPr lang="en-GB" sz="1800" dirty="0">
                <a:solidFill>
                  <a:schemeClr val="tx1">
                    <a:lumMod val="85000"/>
                    <a:lumOff val="15000"/>
                  </a:schemeClr>
                </a:solidFill>
                <a:latin typeface="Open Sans" pitchFamily="34" charset="0"/>
                <a:ea typeface="Open Sans" pitchFamily="34" charset="0"/>
                <a:cs typeface="Open Sans" pitchFamily="34" charset="0"/>
              </a:rPr>
              <a:t>.</a:t>
            </a:r>
          </a:p>
        </p:txBody>
      </p:sp>
      <p:pic>
        <p:nvPicPr>
          <p:cNvPr id="12" name="Picture 11">
            <a:extLst>
              <a:ext uri="{FF2B5EF4-FFF2-40B4-BE49-F238E27FC236}">
                <a16:creationId xmlns:a16="http://schemas.microsoft.com/office/drawing/2014/main" id="{222DEA25-4C86-42DF-944A-DA23A3DA69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257"/>
          <a:stretch/>
        </p:blipFill>
        <p:spPr>
          <a:xfrm>
            <a:off x="5622228" y="2151728"/>
            <a:ext cx="2130547" cy="4103022"/>
          </a:xfrm>
          <a:prstGeom prst="rect">
            <a:avLst/>
          </a:prstGeom>
        </p:spPr>
      </p:pic>
      <p:pic>
        <p:nvPicPr>
          <p:cNvPr id="8" name="Picture 7">
            <a:extLst>
              <a:ext uri="{FF2B5EF4-FFF2-40B4-BE49-F238E27FC236}">
                <a16:creationId xmlns:a16="http://schemas.microsoft.com/office/drawing/2014/main" id="{48DE2CBF-2A9C-42BF-9B93-CD385B2DA0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545" b="27797"/>
          <a:stretch/>
        </p:blipFill>
        <p:spPr>
          <a:xfrm>
            <a:off x="6560181" y="1895919"/>
            <a:ext cx="2583819" cy="4358831"/>
          </a:xfrm>
          <a:prstGeom prst="rect">
            <a:avLst/>
          </a:prstGeom>
        </p:spPr>
      </p:pic>
      <p:pic>
        <p:nvPicPr>
          <p:cNvPr id="10" name="Picture 9">
            <a:extLst>
              <a:ext uri="{FF2B5EF4-FFF2-40B4-BE49-F238E27FC236}">
                <a16:creationId xmlns:a16="http://schemas.microsoft.com/office/drawing/2014/main" id="{19E60BDF-6981-4252-AA58-DCAE591C4D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2201"/>
          <a:stretch/>
        </p:blipFill>
        <p:spPr>
          <a:xfrm>
            <a:off x="6245081" y="2151729"/>
            <a:ext cx="2227824" cy="4103022"/>
          </a:xfrm>
          <a:prstGeom prst="rect">
            <a:avLst/>
          </a:prstGeom>
        </p:spPr>
      </p:pic>
      <p:sp>
        <p:nvSpPr>
          <p:cNvPr id="7170" name="Title 1"/>
          <p:cNvSpPr>
            <a:spLocks noGrp="1"/>
          </p:cNvSpPr>
          <p:nvPr>
            <p:ph type="ctrTitle" idx="4294967295"/>
          </p:nvPr>
        </p:nvSpPr>
        <p:spPr bwMode="auto">
          <a:xfrm>
            <a:off x="0" y="934658"/>
            <a:ext cx="9144000" cy="309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2400" b="1" dirty="0">
                <a:solidFill>
                  <a:srgbClr val="1B4B67"/>
                </a:solidFill>
                <a:latin typeface="Open Sans" panose="020B0606030504020204" pitchFamily="34" charset="0"/>
                <a:ea typeface="Open Sans" panose="020B0606030504020204" pitchFamily="34" charset="0"/>
                <a:cs typeface="Open Sans" panose="020B0606030504020204" pitchFamily="34" charset="0"/>
              </a:rPr>
              <a:t>Dear Diary…</a:t>
            </a:r>
          </a:p>
        </p:txBody>
      </p:sp>
      <p:sp>
        <p:nvSpPr>
          <p:cNvPr id="3" name="Rectangle 2">
            <a:extLst>
              <a:ext uri="{FF2B5EF4-FFF2-40B4-BE49-F238E27FC236}">
                <a16:creationId xmlns:a16="http://schemas.microsoft.com/office/drawing/2014/main" id="{AAA7E298-EA3B-474B-A3C3-72DFC38A223A}"/>
              </a:ext>
            </a:extLst>
          </p:cNvPr>
          <p:cNvSpPr/>
          <p:nvPr/>
        </p:nvSpPr>
        <p:spPr>
          <a:xfrm>
            <a:off x="0" y="4518228"/>
            <a:ext cx="9144000" cy="1736522"/>
          </a:xfrm>
          <a:prstGeom prst="rect">
            <a:avLst/>
          </a:prstGeom>
          <a:solidFill>
            <a:srgbClr val="1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42425" y="5177613"/>
            <a:ext cx="7659149" cy="2523768"/>
          </a:xfrm>
          <a:prstGeom prst="rect">
            <a:avLst/>
          </a:prstGeom>
          <a:noFill/>
          <a:ln w="28575">
            <a:noFill/>
          </a:ln>
        </p:spPr>
        <p:txBody>
          <a:bodyPr wrap="square" numCol="5" rtlCol="0">
            <a:spAutoFit/>
          </a:bodyPr>
          <a:lstStyle/>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Angry </a:t>
            </a: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frustrated</a:t>
            </a: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Confused</a:t>
            </a: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sporty</a:t>
            </a: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Arrogant</a:t>
            </a: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boring </a:t>
            </a: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Cruel</a:t>
            </a: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 complicated</a:t>
            </a: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Unkind </a:t>
            </a:r>
          </a:p>
          <a:p>
            <a:pPr algn="ctr">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thoughtful</a:t>
            </a:r>
          </a:p>
        </p:txBody>
      </p:sp>
      <p:sp>
        <p:nvSpPr>
          <p:cNvPr id="5" name="TextBox 4">
            <a:extLst>
              <a:ext uri="{FF2B5EF4-FFF2-40B4-BE49-F238E27FC236}">
                <a16:creationId xmlns:a16="http://schemas.microsoft.com/office/drawing/2014/main" id="{E2B2D5C9-039D-4B5C-941F-CBBBBAF532C6}"/>
              </a:ext>
            </a:extLst>
          </p:cNvPr>
          <p:cNvSpPr txBox="1"/>
          <p:nvPr/>
        </p:nvSpPr>
        <p:spPr>
          <a:xfrm>
            <a:off x="3233955" y="4748069"/>
            <a:ext cx="2676088" cy="369332"/>
          </a:xfrm>
          <a:prstGeom prst="rect">
            <a:avLst/>
          </a:prstGeom>
          <a:noFill/>
        </p:spPr>
        <p:txBody>
          <a:bodyPr wrap="square" rtlCol="0">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Word Bank</a:t>
            </a:r>
          </a:p>
        </p:txBody>
      </p:sp>
      <p:sp>
        <p:nvSpPr>
          <p:cNvPr id="2" name="TextBox 1"/>
          <p:cNvSpPr txBox="1"/>
          <p:nvPr/>
        </p:nvSpPr>
        <p:spPr>
          <a:xfrm>
            <a:off x="2547257" y="182880"/>
            <a:ext cx="3697824" cy="584775"/>
          </a:xfrm>
          <a:prstGeom prst="rect">
            <a:avLst/>
          </a:prstGeom>
          <a:noFill/>
        </p:spPr>
        <p:txBody>
          <a:bodyPr wrap="square" rtlCol="0">
            <a:spAutoFit/>
          </a:bodyPr>
          <a:lstStyle/>
          <a:p>
            <a:pPr algn="ctr"/>
            <a:r>
              <a:rPr lang="en-US" sz="3200" b="1" u="sng" dirty="0" smtClean="0"/>
              <a:t>ACTIVITY</a:t>
            </a:r>
            <a:endParaRPr lang="en-US" b="1" u="sng" dirty="0"/>
          </a:p>
        </p:txBody>
      </p:sp>
    </p:spTree>
    <p:extLst>
      <p:ext uri="{BB962C8B-B14F-4D97-AF65-F5344CB8AC3E}">
        <p14:creationId xmlns:p14="http://schemas.microsoft.com/office/powerpoint/2010/main" val="5615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058E781A-F768-4837-B423-9860AD7F8646}"/>
              </a:ext>
            </a:extLst>
          </p:cNvPr>
          <p:cNvSpPr/>
          <p:nvPr/>
        </p:nvSpPr>
        <p:spPr>
          <a:xfrm>
            <a:off x="3821987" y="3177283"/>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1C82036-2C85-4043-8EA4-570A64356F9B}" vid="{F84EC833-F40E-4BB6-8865-2810A3E73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4860</TotalTime>
  <Words>479</Words>
  <Application>Microsoft Office PowerPoint</Application>
  <PresentationFormat>On-screen Show (4:3)</PresentationFormat>
  <Paragraphs>91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Twinkl Light</vt:lpstr>
      <vt:lpstr>Arial</vt:lpstr>
      <vt:lpstr>Open Sans</vt:lpstr>
      <vt:lpstr>Calibri</vt:lpstr>
      <vt:lpstr>Office Theme</vt:lpstr>
      <vt:lpstr>PowerPoint Presentation</vt:lpstr>
      <vt:lpstr>PowerPoint Presentation</vt:lpstr>
      <vt:lpstr>Falling Out</vt:lpstr>
      <vt:lpstr>Leakey and Coot</vt:lpstr>
      <vt:lpstr>Conflict</vt:lpstr>
      <vt:lpstr>PowerPoint Presentation</vt:lpstr>
      <vt:lpstr>PowerPoint Presentation</vt:lpstr>
      <vt:lpstr>Dear Diary…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Sandle-Keynes</dc:creator>
  <cp:lastModifiedBy>Sarah Siddiqui</cp:lastModifiedBy>
  <cp:revision>124</cp:revision>
  <dcterms:created xsi:type="dcterms:W3CDTF">2020-07-28T13:27:17Z</dcterms:created>
  <dcterms:modified xsi:type="dcterms:W3CDTF">2021-02-02T09:45:10Z</dcterms:modified>
</cp:coreProperties>
</file>