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handoutMasterIdLst>
    <p:handoutMasterId r:id="rId12"/>
  </p:handoutMasterIdLst>
  <p:sldIdLst>
    <p:sldId id="287" r:id="rId2"/>
    <p:sldId id="264" r:id="rId3"/>
    <p:sldId id="302" r:id="rId4"/>
    <p:sldId id="326" r:id="rId5"/>
    <p:sldId id="318" r:id="rId6"/>
    <p:sldId id="319" r:id="rId7"/>
    <p:sldId id="320" r:id="rId8"/>
    <p:sldId id="321" r:id="rId9"/>
    <p:sldId id="322" r:id="rId10"/>
    <p:sldId id="268" r:id="rId11"/>
  </p:sldIdLst>
  <p:sldSz cx="9144000" cy="6858000" type="screen4x3"/>
  <p:notesSz cx="6858000" cy="9144000"/>
  <p:embeddedFontLst>
    <p:embeddedFont>
      <p:font typeface="BPreplay" panose="02000503000000020004" pitchFamily="2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Md" panose="02000603050000020003" pitchFamily="2" charset="0"/>
      <p:regular r:id="rId21"/>
    </p:embeddedFont>
    <p:embeddedFont>
      <p:font typeface="Sassoon Infant Rg" panose="02000803050000020003" pitchFamily="2" charset="0"/>
      <p:regular r:id="rId22"/>
      <p:bold r:id="rId23"/>
      <p: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640" y="200"/>
      </p:cViewPr>
      <p:guideLst>
        <p:guide orient="horz" pos="2137"/>
        <p:guide pos="2880"/>
        <p:guide pos="340"/>
        <p:guide orient="horz" pos="3997"/>
        <p:guide pos="5420"/>
        <p:guide orient="horz" pos="323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EEA6DB-1CA0-294C-9318-7257C5421F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0E703-41AA-324C-B023-A870F87961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7C24CF-1B97-5942-B9BB-888D73A73054}" type="datetimeFigureOut">
              <a:rPr lang="en-GB"/>
              <a:pPr>
                <a:defRPr/>
              </a:pPr>
              <a:t>24/02/2021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9315C-8123-0541-9053-BA2F5C8397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427BC-CFBF-1749-BBD9-2C2C8391EA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B00D4E-7588-6D44-A70F-5AC59FD585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7D48AED-3CC5-5D46-A854-C445616BA81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99D743FA-ED83-DE44-8F75-6DEE0DB49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20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D7FC74-0B73-8B40-9CBB-86F2C3A6CCA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2F5D092-EA3D-664D-B389-976EE0D00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574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EB93197A-E950-FC47-98AD-65F61BC64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89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92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64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E4E80883-199F-EB41-86C3-72CD4B14F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93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1583F74-5400-C74A-A826-4BE2110C8D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536C1B4-CA6A-F44E-A767-CA6F2F9266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1" r:id="rId4"/>
    <p:sldLayoutId id="2147483842" r:id="rId5"/>
    <p:sldLayoutId id="214748384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C48E822-F75D-744A-AF1A-470E48B4FEF5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8C6CDAA-69F5-9148-B742-451C6D365DB6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BE1C1007-BE64-E54F-8EDA-81E612DEAEF4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2" charset="0"/>
              </a:rPr>
              <a:t>Success Criteria</a:t>
            </a:r>
          </a:p>
        </p:txBody>
      </p:sp>
      <p:sp>
        <p:nvSpPr>
          <p:cNvPr id="7172" name="Title 1">
            <a:extLst>
              <a:ext uri="{FF2B5EF4-FFF2-40B4-BE49-F238E27FC236}">
                <a16:creationId xmlns:a16="http://schemas.microsoft.com/office/drawing/2014/main" id="{AC09F8E2-A8AA-4441-9ED8-1346B8FE5347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itchFamily="2" charset="0"/>
              </a:rPr>
              <a:t>Aim</a:t>
            </a:r>
          </a:p>
        </p:txBody>
      </p:sp>
      <p:sp>
        <p:nvSpPr>
          <p:cNvPr id="7173" name="Content Placeholder 15">
            <a:extLst>
              <a:ext uri="{FF2B5EF4-FFF2-40B4-BE49-F238E27FC236}">
                <a16:creationId xmlns:a16="http://schemas.microsoft.com/office/drawing/2014/main" id="{636C6A0E-A1B5-2440-A2B8-EB94E98E3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>
                <a:latin typeface="Sassoon Infant Rg" pitchFamily="2" charset="0"/>
                <a:ea typeface="BPreplay" pitchFamily="2" charset="0"/>
                <a:cs typeface="BPreplay" pitchFamily="2" charset="0"/>
              </a:rPr>
              <a:t>I can use ‘an’ or ‘a’ correctly.</a:t>
            </a:r>
          </a:p>
          <a:p>
            <a:pPr eaLnBrk="1" hangingPunct="1"/>
            <a:endParaRPr lang="en-GB" altLang="en-US">
              <a:latin typeface="Sassoon Infant Rg" pitchFamily="2" charset="0"/>
              <a:ea typeface="BPreplay" pitchFamily="2" charset="0"/>
              <a:cs typeface="BPreplay" pitchFamily="2" charset="0"/>
            </a:endParaRPr>
          </a:p>
        </p:txBody>
      </p:sp>
      <p:sp>
        <p:nvSpPr>
          <p:cNvPr id="7174" name="Content Placeholder 15">
            <a:extLst>
              <a:ext uri="{FF2B5EF4-FFF2-40B4-BE49-F238E27FC236}">
                <a16:creationId xmlns:a16="http://schemas.microsoft.com/office/drawing/2014/main" id="{D29A788B-B39A-CD4F-A3C9-8B0B96949235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r>
              <a:rPr lang="en-GB" altLang="en-US"/>
              <a:t>I </a:t>
            </a:r>
            <a:r>
              <a:rPr lang="en-GB" altLang="en-US">
                <a:ea typeface="BPreplay" pitchFamily="2" charset="0"/>
                <a:cs typeface="BPreplay" pitchFamily="2" charset="0"/>
              </a:rPr>
              <a:t>can tell you what a vowel or consonant is.</a:t>
            </a:r>
          </a:p>
          <a:p>
            <a:r>
              <a:rPr lang="en-GB" altLang="en-US">
                <a:ea typeface="BPreplay" pitchFamily="2" charset="0"/>
                <a:cs typeface="BPreplay" pitchFamily="2" charset="0"/>
              </a:rPr>
              <a:t>I can identify words beginning with a vowel or consonant.</a:t>
            </a:r>
          </a:p>
          <a:p>
            <a:r>
              <a:rPr lang="en-GB" altLang="en-US">
                <a:ea typeface="BPreplay" pitchFamily="2" charset="0"/>
                <a:cs typeface="BPreplay" pitchFamily="2" charset="0"/>
              </a:rPr>
              <a:t>I can explain the rule for using ‘an’.</a:t>
            </a:r>
          </a:p>
          <a:p>
            <a:r>
              <a:rPr lang="en-GB" altLang="en-US">
                <a:ea typeface="BPreplay" pitchFamily="2" charset="0"/>
                <a:cs typeface="BPreplay" pitchFamily="2" charset="0"/>
              </a:rPr>
              <a:t>I can write independently using ‘an’ or ‘a’ correctly.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EFE46-67A8-A741-B03D-0D9DD3763F20}"/>
              </a:ext>
            </a:extLst>
          </p:cNvPr>
          <p:cNvSpPr/>
          <p:nvPr/>
        </p:nvSpPr>
        <p:spPr>
          <a:xfrm>
            <a:off x="766763" y="5357813"/>
            <a:ext cx="7632700" cy="771525"/>
          </a:xfrm>
          <a:prstGeom prst="rect">
            <a:avLst/>
          </a:prstGeom>
          <a:solidFill>
            <a:srgbClr val="CEE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9CB020-54D6-6846-95E7-C6202E4D50A9}"/>
              </a:ext>
            </a:extLst>
          </p:cNvPr>
          <p:cNvSpPr/>
          <p:nvPr/>
        </p:nvSpPr>
        <p:spPr>
          <a:xfrm>
            <a:off x="766763" y="1601788"/>
            <a:ext cx="7632700" cy="3586162"/>
          </a:xfrm>
          <a:prstGeom prst="rect">
            <a:avLst/>
          </a:prstGeom>
          <a:solidFill>
            <a:srgbClr val="FDE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4071FDA9-EA42-0244-98F1-3E1A1E15B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751013"/>
            <a:ext cx="46386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5">
            <a:extLst>
              <a:ext uri="{FF2B5EF4-FFF2-40B4-BE49-F238E27FC236}">
                <a16:creationId xmlns:a16="http://schemas.microsoft.com/office/drawing/2014/main" id="{848B0CC0-1927-EC49-9A97-05A61D8C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Using ‘An’ or ‘A’</a:t>
            </a:r>
          </a:p>
        </p:txBody>
      </p:sp>
      <p:pic>
        <p:nvPicPr>
          <p:cNvPr id="8197" name="Talking Partners">
            <a:extLst>
              <a:ext uri="{FF2B5EF4-FFF2-40B4-BE49-F238E27FC236}">
                <a16:creationId xmlns:a16="http://schemas.microsoft.com/office/drawing/2014/main" id="{FB5407D7-A2E0-5144-AD9A-F4BE20D89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1">
            <a:extLst>
              <a:ext uri="{FF2B5EF4-FFF2-40B4-BE49-F238E27FC236}">
                <a16:creationId xmlns:a16="http://schemas.microsoft.com/office/drawing/2014/main" id="{A230FFA9-4299-8E43-8291-CEF267F8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606675"/>
            <a:ext cx="457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Can you write 6 consonants on down in 10 seconds?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C7EB1B-70FD-EF46-AB08-973F68AF96AB}"/>
              </a:ext>
            </a:extLst>
          </p:cNvPr>
          <p:cNvSpPr/>
          <p:nvPr/>
        </p:nvSpPr>
        <p:spPr>
          <a:xfrm>
            <a:off x="6027738" y="3321050"/>
            <a:ext cx="1749425" cy="1751013"/>
          </a:xfrm>
          <a:prstGeom prst="ellipse">
            <a:avLst/>
          </a:prstGeom>
          <a:solidFill>
            <a:srgbClr val="FD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00" name="Rectangle 3">
            <a:extLst>
              <a:ext uri="{FF2B5EF4-FFF2-40B4-BE49-F238E27FC236}">
                <a16:creationId xmlns:a16="http://schemas.microsoft.com/office/drawing/2014/main" id="{4A46186F-6EA0-594E-BB90-7021F85BD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725" y="3576638"/>
            <a:ext cx="194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How do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you know that they are consonants?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E951DD-EA2C-6F4E-BF4D-0EAFF5BCB140}"/>
              </a:ext>
            </a:extLst>
          </p:cNvPr>
          <p:cNvSpPr/>
          <p:nvPr/>
        </p:nvSpPr>
        <p:spPr>
          <a:xfrm>
            <a:off x="1268413" y="5435600"/>
            <a:ext cx="65420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+mn-lt"/>
                <a:cs typeface="BPreplay"/>
              </a:rPr>
              <a:t>Consonants are letters (or sounds) that are not vowels (a, e, </a:t>
            </a:r>
            <a:r>
              <a:rPr lang="en-GB" dirty="0" err="1">
                <a:solidFill>
                  <a:srgbClr val="1C1C1C"/>
                </a:solidFill>
                <a:latin typeface="+mn-lt"/>
                <a:cs typeface="BPreplay"/>
              </a:rPr>
              <a:t>i</a:t>
            </a:r>
            <a:r>
              <a:rPr lang="en-GB" dirty="0">
                <a:solidFill>
                  <a:srgbClr val="1C1C1C"/>
                </a:solidFill>
                <a:latin typeface="+mn-lt"/>
                <a:cs typeface="BPreplay"/>
              </a:rPr>
              <a:t>, o, u). For example j, d and z are all consonants.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le 5">
            <a:extLst>
              <a:ext uri="{FF2B5EF4-FFF2-40B4-BE49-F238E27FC236}">
                <a16:creationId xmlns:a16="http://schemas.microsoft.com/office/drawing/2014/main" id="{C9CA0FEC-4FA3-D54D-93DA-E898D378C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Using ‘An’ or ‘A’</a:t>
            </a:r>
          </a:p>
        </p:txBody>
      </p:sp>
      <p:pic>
        <p:nvPicPr>
          <p:cNvPr id="9218" name="Whole Class">
            <a:extLst>
              <a:ext uri="{FF2B5EF4-FFF2-40B4-BE49-F238E27FC236}">
                <a16:creationId xmlns:a16="http://schemas.microsoft.com/office/drawing/2014/main" id="{DD7E80C8-A3C3-D64E-8C26-0DB28B78B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DB4F6DB-EFCE-A644-B374-38BCB32F0014}"/>
              </a:ext>
            </a:extLst>
          </p:cNvPr>
          <p:cNvSpPr/>
          <p:nvPr/>
        </p:nvSpPr>
        <p:spPr>
          <a:xfrm>
            <a:off x="793750" y="2333625"/>
            <a:ext cx="2405063" cy="2913063"/>
          </a:xfrm>
          <a:prstGeom prst="rect">
            <a:avLst/>
          </a:prstGeom>
          <a:solidFill>
            <a:srgbClr val="FED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9CA802-D3F6-C042-BFAE-B5FC9E3C2CA4}"/>
              </a:ext>
            </a:extLst>
          </p:cNvPr>
          <p:cNvSpPr/>
          <p:nvPr/>
        </p:nvSpPr>
        <p:spPr>
          <a:xfrm>
            <a:off x="793750" y="4799013"/>
            <a:ext cx="2405063" cy="447675"/>
          </a:xfrm>
          <a:prstGeom prst="rect">
            <a:avLst/>
          </a:prstGeom>
          <a:solidFill>
            <a:srgbClr val="FD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478FFA-60A2-7640-B851-FFAE6290D961}"/>
              </a:ext>
            </a:extLst>
          </p:cNvPr>
          <p:cNvSpPr/>
          <p:nvPr/>
        </p:nvSpPr>
        <p:spPr>
          <a:xfrm>
            <a:off x="3368675" y="2333625"/>
            <a:ext cx="2406650" cy="2913063"/>
          </a:xfrm>
          <a:prstGeom prst="rect">
            <a:avLst/>
          </a:prstGeom>
          <a:solidFill>
            <a:srgbClr val="FED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2B0A5-7601-F34A-8F4E-063D24BBDD34}"/>
              </a:ext>
            </a:extLst>
          </p:cNvPr>
          <p:cNvSpPr/>
          <p:nvPr/>
        </p:nvSpPr>
        <p:spPr>
          <a:xfrm>
            <a:off x="3368675" y="4799013"/>
            <a:ext cx="2406650" cy="447675"/>
          </a:xfrm>
          <a:prstGeom prst="rect">
            <a:avLst/>
          </a:prstGeom>
          <a:solidFill>
            <a:srgbClr val="FD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2D3413-C995-7B40-BC8B-E458A7C80953}"/>
              </a:ext>
            </a:extLst>
          </p:cNvPr>
          <p:cNvSpPr/>
          <p:nvPr/>
        </p:nvSpPr>
        <p:spPr>
          <a:xfrm>
            <a:off x="5983288" y="2333625"/>
            <a:ext cx="2405062" cy="2913063"/>
          </a:xfrm>
          <a:prstGeom prst="rect">
            <a:avLst/>
          </a:prstGeom>
          <a:solidFill>
            <a:srgbClr val="FED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E669E4-A558-104B-8F71-102706BE4418}"/>
              </a:ext>
            </a:extLst>
          </p:cNvPr>
          <p:cNvSpPr/>
          <p:nvPr/>
        </p:nvSpPr>
        <p:spPr>
          <a:xfrm>
            <a:off x="5983288" y="4799013"/>
            <a:ext cx="2405062" cy="447675"/>
          </a:xfrm>
          <a:prstGeom prst="rect">
            <a:avLst/>
          </a:prstGeom>
          <a:solidFill>
            <a:srgbClr val="FD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25" name="Rectangle 2">
            <a:extLst>
              <a:ext uri="{FF2B5EF4-FFF2-40B4-BE49-F238E27FC236}">
                <a16:creationId xmlns:a16="http://schemas.microsoft.com/office/drawing/2014/main" id="{E5E164D2-9DEA-A441-B8FC-48E74544D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0" y="4854575"/>
            <a:ext cx="53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hat</a:t>
            </a:r>
          </a:p>
        </p:txBody>
      </p:sp>
      <p:sp>
        <p:nvSpPr>
          <p:cNvPr id="9226" name="Rectangle 22">
            <a:extLst>
              <a:ext uri="{FF2B5EF4-FFF2-40B4-BE49-F238E27FC236}">
                <a16:creationId xmlns:a16="http://schemas.microsoft.com/office/drawing/2014/main" id="{5F90AC3B-BB36-664F-89EE-5E34B0CE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9900" y="4854575"/>
            <a:ext cx="59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ball</a:t>
            </a:r>
          </a:p>
        </p:txBody>
      </p:sp>
      <p:sp>
        <p:nvSpPr>
          <p:cNvPr id="9227" name="Rectangle 23">
            <a:extLst>
              <a:ext uri="{FF2B5EF4-FFF2-40B4-BE49-F238E27FC236}">
                <a16:creationId xmlns:a16="http://schemas.microsoft.com/office/drawing/2014/main" id="{B02B16B1-EAF9-9B4D-AAEB-52C17B13E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4827588"/>
            <a:ext cx="1101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elephant</a:t>
            </a:r>
          </a:p>
        </p:txBody>
      </p:sp>
      <p:sp>
        <p:nvSpPr>
          <p:cNvPr id="9228" name="Rectangle 8">
            <a:extLst>
              <a:ext uri="{FF2B5EF4-FFF2-40B4-BE49-F238E27FC236}">
                <a16:creationId xmlns:a16="http://schemas.microsoft.com/office/drawing/2014/main" id="{F89EB0E5-8740-524E-AD5F-3D34E3593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1431925"/>
            <a:ext cx="631031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>
                <a:ea typeface="BPreplay" pitchFamily="2" charset="0"/>
                <a:cs typeface="BPreplay" pitchFamily="2" charset="0"/>
              </a:rPr>
              <a:t>Play the odd one out activity.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>
                <a:ea typeface="BPreplay" pitchFamily="2" charset="0"/>
                <a:cs typeface="BPreplay" pitchFamily="2" charset="0"/>
              </a:rPr>
              <a:t>Use ‘an’ or ‘a’ to find the odd one out.</a:t>
            </a:r>
          </a:p>
        </p:txBody>
      </p:sp>
      <p:pic>
        <p:nvPicPr>
          <p:cNvPr id="9229" name="Picture 3">
            <a:extLst>
              <a:ext uri="{FF2B5EF4-FFF2-40B4-BE49-F238E27FC236}">
                <a16:creationId xmlns:a16="http://schemas.microsoft.com/office/drawing/2014/main" id="{09B45499-536A-E240-AABA-854C67E91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2674938"/>
            <a:ext cx="1538288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">
            <a:extLst>
              <a:ext uri="{FF2B5EF4-FFF2-40B4-BE49-F238E27FC236}">
                <a16:creationId xmlns:a16="http://schemas.microsoft.com/office/drawing/2014/main" id="{669982B7-A740-E84A-B99B-6B4CE7271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2803525"/>
            <a:ext cx="15224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4">
            <a:extLst>
              <a:ext uri="{FF2B5EF4-FFF2-40B4-BE49-F238E27FC236}">
                <a16:creationId xmlns:a16="http://schemas.microsoft.com/office/drawing/2014/main" id="{1D0D497D-97D9-E142-856A-6FA95A704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527300"/>
            <a:ext cx="17272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13DFBD-8F5F-4749-A65D-BEE31CDFEDAF}"/>
              </a:ext>
            </a:extLst>
          </p:cNvPr>
          <p:cNvSpPr/>
          <p:nvPr/>
        </p:nvSpPr>
        <p:spPr>
          <a:xfrm>
            <a:off x="766763" y="1973263"/>
            <a:ext cx="3706812" cy="3273425"/>
          </a:xfrm>
          <a:prstGeom prst="rect">
            <a:avLst/>
          </a:prstGeom>
          <a:solidFill>
            <a:srgbClr val="FED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31B0FD-BF98-7847-98B0-1AF24B114F43}"/>
              </a:ext>
            </a:extLst>
          </p:cNvPr>
          <p:cNvSpPr/>
          <p:nvPr/>
        </p:nvSpPr>
        <p:spPr>
          <a:xfrm>
            <a:off x="758825" y="4799013"/>
            <a:ext cx="3714750" cy="447675"/>
          </a:xfrm>
          <a:prstGeom prst="rect">
            <a:avLst/>
          </a:prstGeom>
          <a:solidFill>
            <a:srgbClr val="FD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145E08-B103-2540-AB4B-7011138A5228}"/>
              </a:ext>
            </a:extLst>
          </p:cNvPr>
          <p:cNvSpPr/>
          <p:nvPr/>
        </p:nvSpPr>
        <p:spPr>
          <a:xfrm>
            <a:off x="4738688" y="1973263"/>
            <a:ext cx="1701800" cy="3273425"/>
          </a:xfrm>
          <a:prstGeom prst="rect">
            <a:avLst/>
          </a:prstGeom>
          <a:solidFill>
            <a:srgbClr val="FED89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159D90-4C0C-7B43-9CEB-5A2F6023D1E3}"/>
              </a:ext>
            </a:extLst>
          </p:cNvPr>
          <p:cNvSpPr/>
          <p:nvPr/>
        </p:nvSpPr>
        <p:spPr>
          <a:xfrm>
            <a:off x="4722813" y="4799013"/>
            <a:ext cx="1717675" cy="447675"/>
          </a:xfrm>
          <a:prstGeom prst="rect">
            <a:avLst/>
          </a:prstGeom>
          <a:solidFill>
            <a:srgbClr val="FED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F5A75C-F9B8-A748-8601-5E9674B50847}"/>
              </a:ext>
            </a:extLst>
          </p:cNvPr>
          <p:cNvSpPr/>
          <p:nvPr/>
        </p:nvSpPr>
        <p:spPr>
          <a:xfrm>
            <a:off x="6686550" y="1973263"/>
            <a:ext cx="1701800" cy="3273425"/>
          </a:xfrm>
          <a:prstGeom prst="rect">
            <a:avLst/>
          </a:prstGeom>
          <a:solidFill>
            <a:srgbClr val="FED89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itle 5">
            <a:extLst>
              <a:ext uri="{FF2B5EF4-FFF2-40B4-BE49-F238E27FC236}">
                <a16:creationId xmlns:a16="http://schemas.microsoft.com/office/drawing/2014/main" id="{46CE537F-47FD-7142-9E66-B83B32D6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Using ‘An’ or ‘A’</a:t>
            </a:r>
          </a:p>
        </p:txBody>
      </p:sp>
      <p:pic>
        <p:nvPicPr>
          <p:cNvPr id="10247" name="Whole Class">
            <a:extLst>
              <a:ext uri="{FF2B5EF4-FFF2-40B4-BE49-F238E27FC236}">
                <a16:creationId xmlns:a16="http://schemas.microsoft.com/office/drawing/2014/main" id="{3CCB686F-E6D8-EE47-9265-25DDF9891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B83027E-8A5D-2647-8855-05FC31BB516D}"/>
              </a:ext>
            </a:extLst>
          </p:cNvPr>
          <p:cNvSpPr/>
          <p:nvPr/>
        </p:nvSpPr>
        <p:spPr>
          <a:xfrm>
            <a:off x="6670675" y="4799013"/>
            <a:ext cx="1717675" cy="447675"/>
          </a:xfrm>
          <a:prstGeom prst="rect">
            <a:avLst/>
          </a:prstGeom>
          <a:solidFill>
            <a:srgbClr val="FED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2" name="Rectangle 2">
            <a:extLst>
              <a:ext uri="{FF2B5EF4-FFF2-40B4-BE49-F238E27FC236}">
                <a16:creationId xmlns:a16="http://schemas.microsoft.com/office/drawing/2014/main" id="{FB3B7C47-881A-5640-87E2-64EC5EA7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8" y="4854575"/>
            <a:ext cx="6921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a </a:t>
            </a:r>
            <a:r>
              <a:rPr lang="en-GB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hat</a:t>
            </a:r>
          </a:p>
        </p:txBody>
      </p:sp>
      <p:sp>
        <p:nvSpPr>
          <p:cNvPr id="13323" name="Rectangle 22">
            <a:extLst>
              <a:ext uri="{FF2B5EF4-FFF2-40B4-BE49-F238E27FC236}">
                <a16:creationId xmlns:a16="http://schemas.microsoft.com/office/drawing/2014/main" id="{2E7DE70E-846E-874D-981C-FEE5D5F53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4854575"/>
            <a:ext cx="725488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a </a:t>
            </a:r>
            <a:r>
              <a:rPr lang="en-GB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ball</a:t>
            </a:r>
          </a:p>
        </p:txBody>
      </p:sp>
      <p:sp>
        <p:nvSpPr>
          <p:cNvPr id="10251" name="Rectangle 23">
            <a:extLst>
              <a:ext uri="{FF2B5EF4-FFF2-40B4-BE49-F238E27FC236}">
                <a16:creationId xmlns:a16="http://schemas.microsoft.com/office/drawing/2014/main" id="{64ABD6CD-2169-A940-A979-ECCE3D55E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963" y="4827588"/>
            <a:ext cx="1312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an </a:t>
            </a:r>
            <a:r>
              <a:rPr lang="en-GB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elephant</a:t>
            </a:r>
          </a:p>
        </p:txBody>
      </p:sp>
      <p:pic>
        <p:nvPicPr>
          <p:cNvPr id="10252" name="Picture 3">
            <a:extLst>
              <a:ext uri="{FF2B5EF4-FFF2-40B4-BE49-F238E27FC236}">
                <a16:creationId xmlns:a16="http://schemas.microsoft.com/office/drawing/2014/main" id="{FC1BCFC6-26B7-D84B-83B2-DAADBE5D2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200275"/>
            <a:ext cx="2008188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">
            <a:extLst>
              <a:ext uri="{FF2B5EF4-FFF2-40B4-BE49-F238E27FC236}">
                <a16:creationId xmlns:a16="http://schemas.microsoft.com/office/drawing/2014/main" id="{6F9CC703-05FA-434F-B006-576DEE168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798763"/>
            <a:ext cx="131286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4">
            <a:extLst>
              <a:ext uri="{FF2B5EF4-FFF2-40B4-BE49-F238E27FC236}">
                <a16:creationId xmlns:a16="http://schemas.microsoft.com/office/drawing/2014/main" id="{8319B325-1B22-8645-8C05-EC08B9F09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2430463"/>
            <a:ext cx="15049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Rectangle 8">
            <a:extLst>
              <a:ext uri="{FF2B5EF4-FFF2-40B4-BE49-F238E27FC236}">
                <a16:creationId xmlns:a16="http://schemas.microsoft.com/office/drawing/2014/main" id="{544DF441-F2BD-5F42-B03A-EDBEF31E0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1431925"/>
            <a:ext cx="63103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000000"/>
                </a:solidFill>
                <a:ea typeface="BPreplay" pitchFamily="2" charset="0"/>
                <a:cs typeface="BPreplay" pitchFamily="2" charset="0"/>
              </a:rPr>
              <a:t>The odd one out was…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D5A677-7B52-5C41-8FBD-B826B84F96C2}"/>
              </a:ext>
            </a:extLst>
          </p:cNvPr>
          <p:cNvSpPr/>
          <p:nvPr/>
        </p:nvSpPr>
        <p:spPr>
          <a:xfrm>
            <a:off x="4730750" y="1989138"/>
            <a:ext cx="1701800" cy="2838450"/>
          </a:xfrm>
          <a:prstGeom prst="rect">
            <a:avLst/>
          </a:prstGeom>
          <a:solidFill>
            <a:srgbClr val="FED89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6A665B-A6F7-0B4D-B9DC-638C9137E28D}"/>
              </a:ext>
            </a:extLst>
          </p:cNvPr>
          <p:cNvSpPr/>
          <p:nvPr/>
        </p:nvSpPr>
        <p:spPr>
          <a:xfrm>
            <a:off x="6686550" y="1989138"/>
            <a:ext cx="1701800" cy="2838450"/>
          </a:xfrm>
          <a:prstGeom prst="rect">
            <a:avLst/>
          </a:prstGeom>
          <a:solidFill>
            <a:srgbClr val="FED89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le 5">
            <a:extLst>
              <a:ext uri="{FF2B5EF4-FFF2-40B4-BE49-F238E27FC236}">
                <a16:creationId xmlns:a16="http://schemas.microsoft.com/office/drawing/2014/main" id="{94FFC914-9A83-934B-967B-86FF555C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Using ‘An’ or ‘A’</a:t>
            </a:r>
          </a:p>
        </p:txBody>
      </p:sp>
      <p:sp>
        <p:nvSpPr>
          <p:cNvPr id="11266" name="Rectangle 8">
            <a:extLst>
              <a:ext uri="{FF2B5EF4-FFF2-40B4-BE49-F238E27FC236}">
                <a16:creationId xmlns:a16="http://schemas.microsoft.com/office/drawing/2014/main" id="{B08CA9A0-0455-0D41-A7C8-95F8DB816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1431925"/>
            <a:ext cx="6310312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>
                <a:ea typeface="BPreplay" pitchFamily="2" charset="0"/>
                <a:cs typeface="BPreplay" pitchFamily="2" charset="0"/>
              </a:rPr>
              <a:t>Play the odd one out activity.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>
                <a:ea typeface="BPreplay" pitchFamily="2" charset="0"/>
                <a:cs typeface="BPreplay" pitchFamily="2" charset="0"/>
              </a:rPr>
              <a:t>Use ‘an’ or ‘a’ to find the odd one out.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31E92C-74B9-3E40-9F75-89E6EB921122}"/>
              </a:ext>
            </a:extLst>
          </p:cNvPr>
          <p:cNvSpPr/>
          <p:nvPr/>
        </p:nvSpPr>
        <p:spPr>
          <a:xfrm>
            <a:off x="793750" y="2333625"/>
            <a:ext cx="2405063" cy="2913063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FE0A60-36F9-7147-A8E5-91B5B399E245}"/>
              </a:ext>
            </a:extLst>
          </p:cNvPr>
          <p:cNvSpPr/>
          <p:nvPr/>
        </p:nvSpPr>
        <p:spPr>
          <a:xfrm>
            <a:off x="793750" y="4799013"/>
            <a:ext cx="2405063" cy="447675"/>
          </a:xfrm>
          <a:prstGeom prst="rect">
            <a:avLst/>
          </a:prstGeom>
          <a:solidFill>
            <a:srgbClr val="FB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C8506A-47A3-0B47-B7CD-7B1FC605C3C5}"/>
              </a:ext>
            </a:extLst>
          </p:cNvPr>
          <p:cNvSpPr/>
          <p:nvPr/>
        </p:nvSpPr>
        <p:spPr>
          <a:xfrm>
            <a:off x="3368675" y="2333625"/>
            <a:ext cx="2406650" cy="2913063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B1DF5D-50DF-DC40-8469-65A7402A89B6}"/>
              </a:ext>
            </a:extLst>
          </p:cNvPr>
          <p:cNvSpPr/>
          <p:nvPr/>
        </p:nvSpPr>
        <p:spPr>
          <a:xfrm>
            <a:off x="3368675" y="4799013"/>
            <a:ext cx="2406650" cy="447675"/>
          </a:xfrm>
          <a:prstGeom prst="rect">
            <a:avLst/>
          </a:prstGeom>
          <a:solidFill>
            <a:srgbClr val="FB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9FBFB8-FD11-2149-8C26-AD4D1A12D21A}"/>
              </a:ext>
            </a:extLst>
          </p:cNvPr>
          <p:cNvSpPr/>
          <p:nvPr/>
        </p:nvSpPr>
        <p:spPr>
          <a:xfrm>
            <a:off x="5983288" y="2333625"/>
            <a:ext cx="2405062" cy="2913063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6B0260-5733-9146-979B-3BE30FFDF562}"/>
              </a:ext>
            </a:extLst>
          </p:cNvPr>
          <p:cNvSpPr/>
          <p:nvPr/>
        </p:nvSpPr>
        <p:spPr>
          <a:xfrm>
            <a:off x="5983288" y="4799013"/>
            <a:ext cx="2405062" cy="447675"/>
          </a:xfrm>
          <a:prstGeom prst="rect">
            <a:avLst/>
          </a:prstGeom>
          <a:solidFill>
            <a:srgbClr val="FB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3" name="Rectangle 2">
            <a:extLst>
              <a:ext uri="{FF2B5EF4-FFF2-40B4-BE49-F238E27FC236}">
                <a16:creationId xmlns:a16="http://schemas.microsoft.com/office/drawing/2014/main" id="{C8FC2F81-4460-AD4C-9FC0-66B630758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4854575"/>
            <a:ext cx="1122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umbrella</a:t>
            </a:r>
          </a:p>
        </p:txBody>
      </p:sp>
      <p:sp>
        <p:nvSpPr>
          <p:cNvPr id="11274" name="Rectangle 22">
            <a:extLst>
              <a:ext uri="{FF2B5EF4-FFF2-40B4-BE49-F238E27FC236}">
                <a16:creationId xmlns:a16="http://schemas.microsoft.com/office/drawing/2014/main" id="{D67080E8-D897-EA43-AA9B-9FBD1A303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4854575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unicycle</a:t>
            </a:r>
          </a:p>
        </p:txBody>
      </p:sp>
      <p:sp>
        <p:nvSpPr>
          <p:cNvPr id="11275" name="Rectangle 23">
            <a:extLst>
              <a:ext uri="{FF2B5EF4-FFF2-40B4-BE49-F238E27FC236}">
                <a16:creationId xmlns:a16="http://schemas.microsoft.com/office/drawing/2014/main" id="{2DFB9331-76B5-054D-8847-A624B38EF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4838700"/>
            <a:ext cx="91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umpire</a:t>
            </a:r>
          </a:p>
        </p:txBody>
      </p:sp>
      <p:pic>
        <p:nvPicPr>
          <p:cNvPr id="11276" name="Talking Partners">
            <a:extLst>
              <a:ext uri="{FF2B5EF4-FFF2-40B4-BE49-F238E27FC236}">
                <a16:creationId xmlns:a16="http://schemas.microsoft.com/office/drawing/2014/main" id="{E14769C4-3FD9-CE49-AA62-AAE4404C9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">
            <a:extLst>
              <a:ext uri="{FF2B5EF4-FFF2-40B4-BE49-F238E27FC236}">
                <a16:creationId xmlns:a16="http://schemas.microsoft.com/office/drawing/2014/main" id="{92F80CC6-CD80-DA4B-863C-42F4A18F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724150"/>
            <a:ext cx="20415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9">
            <a:extLst>
              <a:ext uri="{FF2B5EF4-FFF2-40B4-BE49-F238E27FC236}">
                <a16:creationId xmlns:a16="http://schemas.microsoft.com/office/drawing/2014/main" id="{D67A6161-B549-EF4B-BC99-30D1A66BB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468563"/>
            <a:ext cx="1284287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">
            <a:extLst>
              <a:ext uri="{FF2B5EF4-FFF2-40B4-BE49-F238E27FC236}">
                <a16:creationId xmlns:a16="http://schemas.microsoft.com/office/drawing/2014/main" id="{36CB3223-C2DC-6947-B902-945BD2929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468563"/>
            <a:ext cx="10731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CCFF47-C56A-6841-801E-0FFDF033AC26}"/>
              </a:ext>
            </a:extLst>
          </p:cNvPr>
          <p:cNvSpPr/>
          <p:nvPr/>
        </p:nvSpPr>
        <p:spPr>
          <a:xfrm>
            <a:off x="2744788" y="1973263"/>
            <a:ext cx="3700462" cy="3138487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DBAB4B-5F64-8448-9516-A08C90471D1A}"/>
              </a:ext>
            </a:extLst>
          </p:cNvPr>
          <p:cNvSpPr/>
          <p:nvPr/>
        </p:nvSpPr>
        <p:spPr>
          <a:xfrm>
            <a:off x="4395788" y="2125663"/>
            <a:ext cx="1895475" cy="877887"/>
          </a:xfrm>
          <a:prstGeom prst="rect">
            <a:avLst/>
          </a:prstGeom>
          <a:solidFill>
            <a:srgbClr val="F4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451E6F-2590-0242-8D20-B9544BDA3645}"/>
              </a:ext>
            </a:extLst>
          </p:cNvPr>
          <p:cNvSpPr/>
          <p:nvPr/>
        </p:nvSpPr>
        <p:spPr>
          <a:xfrm>
            <a:off x="4395788" y="3148013"/>
            <a:ext cx="1895475" cy="1487487"/>
          </a:xfrm>
          <a:prstGeom prst="rect">
            <a:avLst/>
          </a:prstGeom>
          <a:solidFill>
            <a:srgbClr val="F4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itle 5">
            <a:extLst>
              <a:ext uri="{FF2B5EF4-FFF2-40B4-BE49-F238E27FC236}">
                <a16:creationId xmlns:a16="http://schemas.microsoft.com/office/drawing/2014/main" id="{A7390D81-6389-3649-A640-4CF5355D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Using ‘An’ or ‘A’</a:t>
            </a:r>
          </a:p>
        </p:txBody>
      </p:sp>
      <p:sp>
        <p:nvSpPr>
          <p:cNvPr id="12293" name="Rectangle 8">
            <a:extLst>
              <a:ext uri="{FF2B5EF4-FFF2-40B4-BE49-F238E27FC236}">
                <a16:creationId xmlns:a16="http://schemas.microsoft.com/office/drawing/2014/main" id="{648C9E7C-681F-504F-BAE9-A57EBE967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1431925"/>
            <a:ext cx="63103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>
                <a:solidFill>
                  <a:srgbClr val="000000"/>
                </a:solidFill>
                <a:ea typeface="BPreplay" pitchFamily="2" charset="0"/>
                <a:cs typeface="BPreplay" pitchFamily="2" charset="0"/>
              </a:rPr>
              <a:t>The odd one out was…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6D2C32-C272-7B4F-87E2-EA8A8ABA7FF1}"/>
              </a:ext>
            </a:extLst>
          </p:cNvPr>
          <p:cNvSpPr/>
          <p:nvPr/>
        </p:nvSpPr>
        <p:spPr>
          <a:xfrm>
            <a:off x="755650" y="1973263"/>
            <a:ext cx="1762125" cy="3273425"/>
          </a:xfrm>
          <a:prstGeom prst="rect">
            <a:avLst/>
          </a:prstGeom>
          <a:solidFill>
            <a:srgbClr val="CEE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0CCFD7-A550-D34B-929C-A445A9BFDEDA}"/>
              </a:ext>
            </a:extLst>
          </p:cNvPr>
          <p:cNvSpPr/>
          <p:nvPr/>
        </p:nvSpPr>
        <p:spPr>
          <a:xfrm>
            <a:off x="755650" y="4799013"/>
            <a:ext cx="1762125" cy="447675"/>
          </a:xfrm>
          <a:prstGeom prst="rect">
            <a:avLst/>
          </a:prstGeom>
          <a:solidFill>
            <a:srgbClr val="FDE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D003C8-0715-574A-8366-7F752AF39193}"/>
              </a:ext>
            </a:extLst>
          </p:cNvPr>
          <p:cNvSpPr/>
          <p:nvPr/>
        </p:nvSpPr>
        <p:spPr>
          <a:xfrm>
            <a:off x="2744788" y="4799013"/>
            <a:ext cx="3700462" cy="447675"/>
          </a:xfrm>
          <a:prstGeom prst="rect">
            <a:avLst/>
          </a:prstGeom>
          <a:solidFill>
            <a:srgbClr val="FB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8" name="Rectangle 2">
            <a:extLst>
              <a:ext uri="{FF2B5EF4-FFF2-40B4-BE49-F238E27FC236}">
                <a16:creationId xmlns:a16="http://schemas.microsoft.com/office/drawing/2014/main" id="{FD48BE6E-5E38-644B-9F1B-BEEAA9E5B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4854575"/>
            <a:ext cx="15176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an </a:t>
            </a:r>
            <a:r>
              <a:rPr lang="en-GB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umbrella</a:t>
            </a:r>
          </a:p>
        </p:txBody>
      </p:sp>
      <p:sp>
        <p:nvSpPr>
          <p:cNvPr id="12298" name="Rectangle 22">
            <a:extLst>
              <a:ext uri="{FF2B5EF4-FFF2-40B4-BE49-F238E27FC236}">
                <a16:creationId xmlns:a16="http://schemas.microsoft.com/office/drawing/2014/main" id="{1DC31455-D43D-7347-9DAD-631D7AADF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5" y="4854575"/>
            <a:ext cx="1122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a </a:t>
            </a:r>
            <a:r>
              <a:rPr lang="en-GB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unicycle</a:t>
            </a:r>
          </a:p>
        </p:txBody>
      </p:sp>
      <p:pic>
        <p:nvPicPr>
          <p:cNvPr id="12299" name="Talking Partners">
            <a:extLst>
              <a:ext uri="{FF2B5EF4-FFF2-40B4-BE49-F238E27FC236}">
                <a16:creationId xmlns:a16="http://schemas.microsoft.com/office/drawing/2014/main" id="{A6AC1386-8EDC-0548-88FA-41F448DC2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88CE5A9-55ED-1744-A664-2F76FCF3BACF}"/>
              </a:ext>
            </a:extLst>
          </p:cNvPr>
          <p:cNvSpPr/>
          <p:nvPr/>
        </p:nvSpPr>
        <p:spPr>
          <a:xfrm>
            <a:off x="6672263" y="1973263"/>
            <a:ext cx="1724025" cy="3273425"/>
          </a:xfrm>
          <a:prstGeom prst="rect">
            <a:avLst/>
          </a:prstGeom>
          <a:solidFill>
            <a:srgbClr val="CEE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B3ECC3-8954-5B48-A4DC-DEF8366A0B31}"/>
              </a:ext>
            </a:extLst>
          </p:cNvPr>
          <p:cNvSpPr/>
          <p:nvPr/>
        </p:nvSpPr>
        <p:spPr>
          <a:xfrm>
            <a:off x="6672263" y="4799013"/>
            <a:ext cx="1724025" cy="447675"/>
          </a:xfrm>
          <a:prstGeom prst="rect">
            <a:avLst/>
          </a:prstGeom>
          <a:solidFill>
            <a:srgbClr val="FDE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73" name="Rectangle 24">
            <a:extLst>
              <a:ext uri="{FF2B5EF4-FFF2-40B4-BE49-F238E27FC236}">
                <a16:creationId xmlns:a16="http://schemas.microsoft.com/office/drawing/2014/main" id="{598E1A54-F3FF-0049-B8FF-4BFF58E85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854575"/>
            <a:ext cx="1266825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an </a:t>
            </a:r>
            <a:r>
              <a:rPr lang="en-GB" alt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umpire</a:t>
            </a:r>
          </a:p>
        </p:txBody>
      </p:sp>
      <p:sp>
        <p:nvSpPr>
          <p:cNvPr id="12303" name="Rectangle 1">
            <a:extLst>
              <a:ext uri="{FF2B5EF4-FFF2-40B4-BE49-F238E27FC236}">
                <a16:creationId xmlns:a16="http://schemas.microsoft.com/office/drawing/2014/main" id="{DAF983BB-1BBE-CF4D-BF8D-38333093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2281238"/>
            <a:ext cx="1844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A</a:t>
            </a:r>
            <a:r>
              <a:rPr lang="en-GB" altLang="en-US" sz="1600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 unicycle is difficult to ride.</a:t>
            </a:r>
          </a:p>
        </p:txBody>
      </p:sp>
      <p:sp>
        <p:nvSpPr>
          <p:cNvPr id="12304" name="Rectangle 3">
            <a:extLst>
              <a:ext uri="{FF2B5EF4-FFF2-40B4-BE49-F238E27FC236}">
                <a16:creationId xmlns:a16="http://schemas.microsoft.com/office/drawing/2014/main" id="{7A915CE5-C071-6E4E-9471-AE72A89B7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925" y="3217863"/>
            <a:ext cx="19859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Although unicycle begins with a vowel, the </a:t>
            </a:r>
            <a:r>
              <a:rPr lang="en-GB" altLang="en-US" sz="1600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sound</a:t>
            </a:r>
            <a:r>
              <a:rPr lang="en-GB" altLang="en-US" sz="1600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 is not a </a:t>
            </a:r>
            <a:r>
              <a:rPr lang="en-GB" altLang="en-US" sz="1600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vowel sound. </a:t>
            </a:r>
            <a:r>
              <a:rPr lang="en-GB" altLang="en-US" sz="1600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The ‘u’ makes a ‘y’ sound.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0E2F36-DC3B-C64F-8135-B66A7A4E3E7B}"/>
              </a:ext>
            </a:extLst>
          </p:cNvPr>
          <p:cNvSpPr/>
          <p:nvPr/>
        </p:nvSpPr>
        <p:spPr>
          <a:xfrm>
            <a:off x="755650" y="5440363"/>
            <a:ext cx="7594600" cy="657225"/>
          </a:xfrm>
          <a:prstGeom prst="rect">
            <a:avLst/>
          </a:prstGeom>
          <a:solidFill>
            <a:srgbClr val="7DD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306" name="Rectangle 6">
            <a:extLst>
              <a:ext uri="{FF2B5EF4-FFF2-40B4-BE49-F238E27FC236}">
                <a16:creationId xmlns:a16="http://schemas.microsoft.com/office/drawing/2014/main" id="{6254D2F1-EF58-AB4E-B016-430064F6F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5584825"/>
            <a:ext cx="734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Can you write a rule about using ‘an’ or ‘a’ on a whiteboard?</a:t>
            </a:r>
          </a:p>
        </p:txBody>
      </p:sp>
      <p:pic>
        <p:nvPicPr>
          <p:cNvPr id="12307" name="Picture 1">
            <a:extLst>
              <a:ext uri="{FF2B5EF4-FFF2-40B4-BE49-F238E27FC236}">
                <a16:creationId xmlns:a16="http://schemas.microsoft.com/office/drawing/2014/main" id="{95615124-1461-874D-B9F5-407D882EB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865438"/>
            <a:ext cx="14446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2">
            <a:extLst>
              <a:ext uri="{FF2B5EF4-FFF2-40B4-BE49-F238E27FC236}">
                <a16:creationId xmlns:a16="http://schemas.microsoft.com/office/drawing/2014/main" id="{CFDECA99-5156-F349-AF51-6108BD701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2351088"/>
            <a:ext cx="11207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2">
            <a:extLst>
              <a:ext uri="{FF2B5EF4-FFF2-40B4-BE49-F238E27FC236}">
                <a16:creationId xmlns:a16="http://schemas.microsoft.com/office/drawing/2014/main" id="{4C26BDB8-0F42-E140-AAC0-6288537A1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2233613"/>
            <a:ext cx="137795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6CFC74C-D12D-1C4D-8952-7A6C6E7AF127}"/>
              </a:ext>
            </a:extLst>
          </p:cNvPr>
          <p:cNvSpPr/>
          <p:nvPr/>
        </p:nvSpPr>
        <p:spPr>
          <a:xfrm>
            <a:off x="6672263" y="1974850"/>
            <a:ext cx="1716087" cy="2835275"/>
          </a:xfrm>
          <a:prstGeom prst="rect">
            <a:avLst/>
          </a:prstGeom>
          <a:solidFill>
            <a:srgbClr val="CEEBF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8C88E4-A7F7-0D4D-BE68-A538868DF58F}"/>
              </a:ext>
            </a:extLst>
          </p:cNvPr>
          <p:cNvSpPr/>
          <p:nvPr/>
        </p:nvSpPr>
        <p:spPr>
          <a:xfrm>
            <a:off x="755650" y="1974850"/>
            <a:ext cx="1762125" cy="2835275"/>
          </a:xfrm>
          <a:prstGeom prst="rect">
            <a:avLst/>
          </a:prstGeom>
          <a:solidFill>
            <a:srgbClr val="CEEBFE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D52EA1B-92A7-474E-A4D1-D00218EE2B01}"/>
              </a:ext>
            </a:extLst>
          </p:cNvPr>
          <p:cNvSpPr/>
          <p:nvPr/>
        </p:nvSpPr>
        <p:spPr>
          <a:xfrm>
            <a:off x="793750" y="4630738"/>
            <a:ext cx="7594600" cy="1443037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DE04AF-0887-D940-84B5-D76687A09984}"/>
              </a:ext>
            </a:extLst>
          </p:cNvPr>
          <p:cNvSpPr/>
          <p:nvPr/>
        </p:nvSpPr>
        <p:spPr>
          <a:xfrm>
            <a:off x="793750" y="2952750"/>
            <a:ext cx="3643313" cy="1443038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3AAE04-7234-704A-AD07-02E930538BFC}"/>
              </a:ext>
            </a:extLst>
          </p:cNvPr>
          <p:cNvSpPr/>
          <p:nvPr/>
        </p:nvSpPr>
        <p:spPr>
          <a:xfrm>
            <a:off x="4745038" y="2952750"/>
            <a:ext cx="3643312" cy="1443038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itle 5">
            <a:extLst>
              <a:ext uri="{FF2B5EF4-FFF2-40B4-BE49-F238E27FC236}">
                <a16:creationId xmlns:a16="http://schemas.microsoft.com/office/drawing/2014/main" id="{724E8A90-94A9-5248-ACD5-F9571191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Using ‘An’ or ‘A’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B778109E-6FA2-8847-BCAE-A81094ADA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1374775"/>
            <a:ext cx="63103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>
                <a:ea typeface="BPreplay" pitchFamily="2" charset="0"/>
                <a:cs typeface="BPreplay" pitchFamily="2" charset="0"/>
              </a:rPr>
              <a:t>Your </a:t>
            </a:r>
            <a:r>
              <a:rPr lang="en-US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rule about using ‘an’ or ‘a’ </a:t>
            </a:r>
            <a:r>
              <a:rPr lang="en-GB" altLang="en-US">
                <a:ea typeface="BPreplay" pitchFamily="2" charset="0"/>
                <a:cs typeface="BPreplay" pitchFamily="2" charset="0"/>
              </a:rPr>
              <a:t>should sound like this:</a:t>
            </a:r>
          </a:p>
        </p:txBody>
      </p:sp>
      <p:pic>
        <p:nvPicPr>
          <p:cNvPr id="13318" name="Talking Partners">
            <a:extLst>
              <a:ext uri="{FF2B5EF4-FFF2-40B4-BE49-F238E27FC236}">
                <a16:creationId xmlns:a16="http://schemas.microsoft.com/office/drawing/2014/main" id="{985CC4AD-5ED8-6742-B098-5C85DC09F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5BE9E5D-D973-984B-BE7F-83BE2E195CDB}"/>
              </a:ext>
            </a:extLst>
          </p:cNvPr>
          <p:cNvSpPr/>
          <p:nvPr/>
        </p:nvSpPr>
        <p:spPr>
          <a:xfrm>
            <a:off x="793750" y="1795463"/>
            <a:ext cx="7594600" cy="657225"/>
          </a:xfrm>
          <a:prstGeom prst="rect">
            <a:avLst/>
          </a:prstGeom>
          <a:solidFill>
            <a:srgbClr val="FB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0" name="Rectangle 4">
            <a:extLst>
              <a:ext uri="{FF2B5EF4-FFF2-40B4-BE49-F238E27FC236}">
                <a16:creationId xmlns:a16="http://schemas.microsoft.com/office/drawing/2014/main" id="{66ECC365-BF93-2E45-BCEB-36E5E0900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1933575"/>
            <a:ext cx="6118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Use ‘an’ before a word that starts with a </a:t>
            </a:r>
            <a:r>
              <a:rPr lang="en-US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vowel</a:t>
            </a:r>
            <a:r>
              <a:rPr lang="en-US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 sound. </a:t>
            </a:r>
          </a:p>
        </p:txBody>
      </p:sp>
      <p:sp>
        <p:nvSpPr>
          <p:cNvPr id="13321" name="Rectangle 3">
            <a:extLst>
              <a:ext uri="{FF2B5EF4-FFF2-40B4-BE49-F238E27FC236}">
                <a16:creationId xmlns:a16="http://schemas.microsoft.com/office/drawing/2014/main" id="{69F1E0D6-6B3D-6D4E-85B6-4C1C32A08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5106988"/>
            <a:ext cx="2208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 an </a:t>
            </a:r>
            <a:r>
              <a:rPr lang="en-US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h</a:t>
            </a:r>
            <a:r>
              <a:rPr lang="en-US" altLang="en-US" b="1" u="sng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ou</a:t>
            </a:r>
            <a:r>
              <a:rPr lang="en-US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r because the ‘h’ is silent. Tricky!</a:t>
            </a:r>
          </a:p>
        </p:txBody>
      </p:sp>
      <p:sp>
        <p:nvSpPr>
          <p:cNvPr id="13322" name="Rectangle 5">
            <a:extLst>
              <a:ext uri="{FF2B5EF4-FFF2-40B4-BE49-F238E27FC236}">
                <a16:creationId xmlns:a16="http://schemas.microsoft.com/office/drawing/2014/main" id="{B72B93C8-7E7A-5748-A02F-7934A123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2557463"/>
            <a:ext cx="136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For example:</a:t>
            </a:r>
          </a:p>
        </p:txBody>
      </p:sp>
      <p:sp>
        <p:nvSpPr>
          <p:cNvPr id="13323" name="Rectangle 6">
            <a:extLst>
              <a:ext uri="{FF2B5EF4-FFF2-40B4-BE49-F238E27FC236}">
                <a16:creationId xmlns:a16="http://schemas.microsoft.com/office/drawing/2014/main" id="{E5808A5B-9671-F24A-B467-EE89ED618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3489325"/>
            <a:ext cx="1322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an</a:t>
            </a:r>
            <a:r>
              <a:rPr lang="en-US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 </a:t>
            </a:r>
            <a:r>
              <a:rPr lang="en-US" altLang="en-US" b="1" u="sng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e</a:t>
            </a:r>
            <a:r>
              <a:rPr lang="en-US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lephant</a:t>
            </a:r>
          </a:p>
        </p:txBody>
      </p:sp>
      <p:sp>
        <p:nvSpPr>
          <p:cNvPr id="13324" name="Rectangle 7">
            <a:extLst>
              <a:ext uri="{FF2B5EF4-FFF2-40B4-BE49-F238E27FC236}">
                <a16:creationId xmlns:a16="http://schemas.microsoft.com/office/drawing/2014/main" id="{42DA3DEA-5FDB-B740-B26C-77790AF67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3582988"/>
            <a:ext cx="133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an </a:t>
            </a:r>
            <a:r>
              <a:rPr lang="en-US" altLang="en-US" b="1" u="sng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u</a:t>
            </a:r>
            <a:r>
              <a:rPr lang="en-US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mbrella</a:t>
            </a:r>
          </a:p>
        </p:txBody>
      </p:sp>
      <p:sp>
        <p:nvSpPr>
          <p:cNvPr id="13325" name="Rectangle 8">
            <a:extLst>
              <a:ext uri="{FF2B5EF4-FFF2-40B4-BE49-F238E27FC236}">
                <a16:creationId xmlns:a16="http://schemas.microsoft.com/office/drawing/2014/main" id="{CDEABB2D-F5F9-B64D-B10E-F08B9FA1F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4932363"/>
            <a:ext cx="3462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an </a:t>
            </a:r>
            <a:r>
              <a:rPr lang="en-US" altLang="en-US" b="1" u="sng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h</a:t>
            </a:r>
            <a:r>
              <a:rPr lang="en-US" altLang="en-US">
                <a:solidFill>
                  <a:schemeClr val="tx1"/>
                </a:solidFill>
                <a:ea typeface="BPreplay" pitchFamily="2" charset="0"/>
                <a:cs typeface="BPreplay" pitchFamily="2" charset="0"/>
              </a:rPr>
              <a:t>our – ‘hour’ does not start with a vowel (a, e, i, o or u) but it does start with a vowel sound. </a:t>
            </a:r>
          </a:p>
        </p:txBody>
      </p:sp>
      <p:pic>
        <p:nvPicPr>
          <p:cNvPr id="13326" name="Picture 28">
            <a:extLst>
              <a:ext uri="{FF2B5EF4-FFF2-40B4-BE49-F238E27FC236}">
                <a16:creationId xmlns:a16="http://schemas.microsoft.com/office/drawing/2014/main" id="{9678CCD0-B6A9-114F-816F-92FF07758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055938"/>
            <a:ext cx="10477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9">
            <a:extLst>
              <a:ext uri="{FF2B5EF4-FFF2-40B4-BE49-F238E27FC236}">
                <a16:creationId xmlns:a16="http://schemas.microsoft.com/office/drawing/2014/main" id="{26858562-FEBB-134A-BC3A-24BECCF26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055938"/>
            <a:ext cx="1600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9">
            <a:extLst>
              <a:ext uri="{FF2B5EF4-FFF2-40B4-BE49-F238E27FC236}">
                <a16:creationId xmlns:a16="http://schemas.microsoft.com/office/drawing/2014/main" id="{41012174-A368-C347-BFB5-283B246C7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2"/>
          <a:stretch>
            <a:fillRect/>
          </a:stretch>
        </p:blipFill>
        <p:spPr bwMode="auto">
          <a:xfrm>
            <a:off x="5049838" y="4770438"/>
            <a:ext cx="8286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B500974-7376-B94C-8F76-F4A28425B8ED}"/>
              </a:ext>
            </a:extLst>
          </p:cNvPr>
          <p:cNvSpPr/>
          <p:nvPr/>
        </p:nvSpPr>
        <p:spPr>
          <a:xfrm>
            <a:off x="755650" y="2297113"/>
            <a:ext cx="1114425" cy="1160462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509729-33D2-E946-B5C9-93E1AE276874}"/>
              </a:ext>
            </a:extLst>
          </p:cNvPr>
          <p:cNvSpPr/>
          <p:nvPr/>
        </p:nvSpPr>
        <p:spPr>
          <a:xfrm>
            <a:off x="2020888" y="2297113"/>
            <a:ext cx="1114425" cy="1160462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39F9F6C-E9DC-7C49-B048-D7037BD2AE82}"/>
              </a:ext>
            </a:extLst>
          </p:cNvPr>
          <p:cNvSpPr/>
          <p:nvPr/>
        </p:nvSpPr>
        <p:spPr>
          <a:xfrm>
            <a:off x="3287713" y="2297113"/>
            <a:ext cx="1112837" cy="1160462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C7B4E9B-C6FB-3A43-B01F-AD3BC9AFA9B9}"/>
              </a:ext>
            </a:extLst>
          </p:cNvPr>
          <p:cNvSpPr/>
          <p:nvPr/>
        </p:nvSpPr>
        <p:spPr>
          <a:xfrm>
            <a:off x="755650" y="4932363"/>
            <a:ext cx="1114425" cy="1160462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D99DE4-EB6D-7C4B-8DE0-B70E8EA08159}"/>
              </a:ext>
            </a:extLst>
          </p:cNvPr>
          <p:cNvSpPr/>
          <p:nvPr/>
        </p:nvSpPr>
        <p:spPr>
          <a:xfrm>
            <a:off x="2020888" y="4932363"/>
            <a:ext cx="1114425" cy="1160462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AF953B5-59D3-2E40-ADE5-63A36D287E03}"/>
              </a:ext>
            </a:extLst>
          </p:cNvPr>
          <p:cNvSpPr/>
          <p:nvPr/>
        </p:nvSpPr>
        <p:spPr>
          <a:xfrm>
            <a:off x="3287713" y="4932363"/>
            <a:ext cx="1112837" cy="1160462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F234839-A11B-294C-A2A7-3CD8A993CB49}"/>
              </a:ext>
            </a:extLst>
          </p:cNvPr>
          <p:cNvSpPr/>
          <p:nvPr/>
        </p:nvSpPr>
        <p:spPr>
          <a:xfrm>
            <a:off x="755650" y="3632200"/>
            <a:ext cx="1114425" cy="1160463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8956A48-2212-A646-81C7-5E21CFD9209A}"/>
              </a:ext>
            </a:extLst>
          </p:cNvPr>
          <p:cNvSpPr/>
          <p:nvPr/>
        </p:nvSpPr>
        <p:spPr>
          <a:xfrm>
            <a:off x="2020888" y="3632200"/>
            <a:ext cx="1114425" cy="1160463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1ABAA5-529E-E944-B0CE-09E5080B12D3}"/>
              </a:ext>
            </a:extLst>
          </p:cNvPr>
          <p:cNvSpPr/>
          <p:nvPr/>
        </p:nvSpPr>
        <p:spPr>
          <a:xfrm>
            <a:off x="3287713" y="3632200"/>
            <a:ext cx="1112837" cy="1160463"/>
          </a:xfrm>
          <a:prstGeom prst="rect">
            <a:avLst/>
          </a:prstGeom>
          <a:solidFill>
            <a:srgbClr val="ACD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67FE14-A457-0840-B25E-DD727635F608}"/>
              </a:ext>
            </a:extLst>
          </p:cNvPr>
          <p:cNvSpPr/>
          <p:nvPr/>
        </p:nvSpPr>
        <p:spPr>
          <a:xfrm>
            <a:off x="4572000" y="4289425"/>
            <a:ext cx="3787775" cy="1803400"/>
          </a:xfrm>
          <a:prstGeom prst="rect">
            <a:avLst/>
          </a:prstGeom>
          <a:solidFill>
            <a:srgbClr val="FD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3CDB7E-4284-9A42-A338-85EC3F1D0599}"/>
              </a:ext>
            </a:extLst>
          </p:cNvPr>
          <p:cNvSpPr/>
          <p:nvPr/>
        </p:nvSpPr>
        <p:spPr>
          <a:xfrm>
            <a:off x="4572000" y="2297113"/>
            <a:ext cx="3787775" cy="1803400"/>
          </a:xfrm>
          <a:prstGeom prst="rect">
            <a:avLst/>
          </a:prstGeom>
          <a:solidFill>
            <a:srgbClr val="FD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itle 5">
            <a:extLst>
              <a:ext uri="{FF2B5EF4-FFF2-40B4-BE49-F238E27FC236}">
                <a16:creationId xmlns:a16="http://schemas.microsoft.com/office/drawing/2014/main" id="{E4F37BF5-44A1-B246-8475-01CA3939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Using ‘An’ or ‘A’</a:t>
            </a:r>
          </a:p>
        </p:txBody>
      </p:sp>
      <p:sp>
        <p:nvSpPr>
          <p:cNvPr id="14349" name="Rectangle 8">
            <a:extLst>
              <a:ext uri="{FF2B5EF4-FFF2-40B4-BE49-F238E27FC236}">
                <a16:creationId xmlns:a16="http://schemas.microsoft.com/office/drawing/2014/main" id="{EB35E15B-D1CA-E141-B27F-8AD21F3F2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1431925"/>
            <a:ext cx="63103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ea typeface="BPreplay" pitchFamily="2" charset="0"/>
                <a:cs typeface="BPreplay" pitchFamily="2" charset="0"/>
              </a:rPr>
              <a:t>Look at these words below and decide whether ‘an’ or ‘a’ should be used beforehand. </a:t>
            </a:r>
          </a:p>
        </p:txBody>
      </p:sp>
      <p:sp>
        <p:nvSpPr>
          <p:cNvPr id="14350" name="Rectangle 3">
            <a:extLst>
              <a:ext uri="{FF2B5EF4-FFF2-40B4-BE49-F238E27FC236}">
                <a16:creationId xmlns:a16="http://schemas.microsoft.com/office/drawing/2014/main" id="{436CDDE2-26FB-7541-B6AB-2F1E4A7EA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2906713"/>
            <a:ext cx="65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an</a:t>
            </a:r>
            <a:endParaRPr lang="en-GB" altLang="en-US" sz="3200">
              <a:solidFill>
                <a:schemeClr val="tx1"/>
              </a:solidFill>
            </a:endParaRPr>
          </a:p>
        </p:txBody>
      </p:sp>
      <p:sp>
        <p:nvSpPr>
          <p:cNvPr id="14351" name="Rectangle 23">
            <a:extLst>
              <a:ext uri="{FF2B5EF4-FFF2-40B4-BE49-F238E27FC236}">
                <a16:creationId xmlns:a16="http://schemas.microsoft.com/office/drawing/2014/main" id="{FE2A4F8D-5076-1F40-AFFA-BCAE606F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7925" y="4899025"/>
            <a:ext cx="41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tx1"/>
                </a:solidFill>
              </a:rPr>
              <a:t>a</a:t>
            </a:r>
            <a:endParaRPr lang="en-GB" altLang="en-US" sz="3200">
              <a:solidFill>
                <a:schemeClr val="tx1"/>
              </a:solidFill>
            </a:endParaRPr>
          </a:p>
        </p:txBody>
      </p:sp>
      <p:sp>
        <p:nvSpPr>
          <p:cNvPr id="14352" name="Rectangle 4">
            <a:extLst>
              <a:ext uri="{FF2B5EF4-FFF2-40B4-BE49-F238E27FC236}">
                <a16:creationId xmlns:a16="http://schemas.microsoft.com/office/drawing/2014/main" id="{9F077BF2-0C6F-FA4B-AC2C-26BE6CFA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30607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apple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353" name="Rectangle 30">
            <a:extLst>
              <a:ext uri="{FF2B5EF4-FFF2-40B4-BE49-F238E27FC236}">
                <a16:creationId xmlns:a16="http://schemas.microsoft.com/office/drawing/2014/main" id="{F3102300-2B60-6E41-88A0-85482F469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0" y="3086100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cat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354" name="Rectangle 31">
            <a:extLst>
              <a:ext uri="{FF2B5EF4-FFF2-40B4-BE49-F238E27FC236}">
                <a16:creationId xmlns:a16="http://schemas.microsoft.com/office/drawing/2014/main" id="{E8120EC1-32D7-5740-9C5B-5303DF1E2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3086100"/>
            <a:ext cx="649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hand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355" name="Rectangle 32">
            <a:extLst>
              <a:ext uri="{FF2B5EF4-FFF2-40B4-BE49-F238E27FC236}">
                <a16:creationId xmlns:a16="http://schemas.microsoft.com/office/drawing/2014/main" id="{7D894404-55CD-9B4E-9BCA-F5EFED1FB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44243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hour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356" name="Rectangle 33">
            <a:extLst>
              <a:ext uri="{FF2B5EF4-FFF2-40B4-BE49-F238E27FC236}">
                <a16:creationId xmlns:a16="http://schemas.microsoft.com/office/drawing/2014/main" id="{314F36FF-B78F-DB47-80FF-AC6AA72FA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813" y="4421188"/>
            <a:ext cx="982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umbrella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357" name="Rectangle 34">
            <a:extLst>
              <a:ext uri="{FF2B5EF4-FFF2-40B4-BE49-F238E27FC236}">
                <a16:creationId xmlns:a16="http://schemas.microsoft.com/office/drawing/2014/main" id="{7EE3C009-3084-1F49-A613-9B0FE7CA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5715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dog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358" name="Rectangle 35">
            <a:extLst>
              <a:ext uri="{FF2B5EF4-FFF2-40B4-BE49-F238E27FC236}">
                <a16:creationId xmlns:a16="http://schemas.microsoft.com/office/drawing/2014/main" id="{692789F9-471D-0949-848E-B07A6A611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5732463"/>
            <a:ext cx="63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chair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359" name="Rectangle 36">
            <a:extLst>
              <a:ext uri="{FF2B5EF4-FFF2-40B4-BE49-F238E27FC236}">
                <a16:creationId xmlns:a16="http://schemas.microsoft.com/office/drawing/2014/main" id="{9400F7C9-3FD3-1C42-B87D-B55017899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4421188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eagle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4360" name="Rectangle 37">
            <a:extLst>
              <a:ext uri="{FF2B5EF4-FFF2-40B4-BE49-F238E27FC236}">
                <a16:creationId xmlns:a16="http://schemas.microsoft.com/office/drawing/2014/main" id="{B8800232-BA37-A54A-A178-5EB2287B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063" y="5711825"/>
            <a:ext cx="611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UFO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4361" name="Picture 7">
            <a:extLst>
              <a:ext uri="{FF2B5EF4-FFF2-40B4-BE49-F238E27FC236}">
                <a16:creationId xmlns:a16="http://schemas.microsoft.com/office/drawing/2014/main" id="{BCDE75A5-7FCA-E049-A677-228FFAA82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433638"/>
            <a:ext cx="650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8">
            <a:extLst>
              <a:ext uri="{FF2B5EF4-FFF2-40B4-BE49-F238E27FC236}">
                <a16:creationId xmlns:a16="http://schemas.microsoft.com/office/drawing/2014/main" id="{218FF0BC-07CD-9A45-83A5-340C5EF72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2366963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9">
            <a:extLst>
              <a:ext uri="{FF2B5EF4-FFF2-40B4-BE49-F238E27FC236}">
                <a16:creationId xmlns:a16="http://schemas.microsoft.com/office/drawing/2014/main" id="{7027241B-F899-CE47-96BC-34F53357C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2359025"/>
            <a:ext cx="5635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56">
            <a:extLst>
              <a:ext uri="{FF2B5EF4-FFF2-40B4-BE49-F238E27FC236}">
                <a16:creationId xmlns:a16="http://schemas.microsoft.com/office/drawing/2014/main" id="{717D7B21-1FD8-2748-8D02-2B9AA6CBD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740150"/>
            <a:ext cx="87788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57">
            <a:extLst>
              <a:ext uri="{FF2B5EF4-FFF2-40B4-BE49-F238E27FC236}">
                <a16:creationId xmlns:a16="http://schemas.microsoft.com/office/drawing/2014/main" id="{EDFC4EDD-CCA2-A24D-8773-F52436F1D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2"/>
          <a:stretch>
            <a:fillRect/>
          </a:stretch>
        </p:blipFill>
        <p:spPr bwMode="auto">
          <a:xfrm>
            <a:off x="1039813" y="3694113"/>
            <a:ext cx="54451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10">
            <a:extLst>
              <a:ext uri="{FF2B5EF4-FFF2-40B4-BE49-F238E27FC236}">
                <a16:creationId xmlns:a16="http://schemas.microsoft.com/office/drawing/2014/main" id="{513EC673-64BC-014B-921C-C09D4B86E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735388"/>
            <a:ext cx="92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11">
            <a:extLst>
              <a:ext uri="{FF2B5EF4-FFF2-40B4-BE49-F238E27FC236}">
                <a16:creationId xmlns:a16="http://schemas.microsoft.com/office/drawing/2014/main" id="{9395CBA1-FD86-2D47-B4C0-0CE2B1036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4976813"/>
            <a:ext cx="7858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1">
            <a:extLst>
              <a:ext uri="{FF2B5EF4-FFF2-40B4-BE49-F238E27FC236}">
                <a16:creationId xmlns:a16="http://schemas.microsoft.com/office/drawing/2014/main" id="{291496B3-0621-3345-AA7D-DA321A2B5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5048250"/>
            <a:ext cx="7778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Whole Class">
            <a:extLst>
              <a:ext uri="{FF2B5EF4-FFF2-40B4-BE49-F238E27FC236}">
                <a16:creationId xmlns:a16="http://schemas.microsoft.com/office/drawing/2014/main" id="{EAD760AB-6886-0840-B0FE-45ACC6B78F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1">
            <a:extLst>
              <a:ext uri="{FF2B5EF4-FFF2-40B4-BE49-F238E27FC236}">
                <a16:creationId xmlns:a16="http://schemas.microsoft.com/office/drawing/2014/main" id="{EE1B1722-C35E-494D-B1FC-5C7D031106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062538"/>
            <a:ext cx="847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E53F4AE-561A-CA40-850E-A50AF924FA69}"/>
              </a:ext>
            </a:extLst>
          </p:cNvPr>
          <p:cNvSpPr/>
          <p:nvPr/>
        </p:nvSpPr>
        <p:spPr>
          <a:xfrm>
            <a:off x="755650" y="1603375"/>
            <a:ext cx="7632700" cy="657225"/>
          </a:xfrm>
          <a:prstGeom prst="rect">
            <a:avLst/>
          </a:prstGeom>
          <a:solidFill>
            <a:srgbClr val="FD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7" name="Title 5">
            <a:extLst>
              <a:ext uri="{FF2B5EF4-FFF2-40B4-BE49-F238E27FC236}">
                <a16:creationId xmlns:a16="http://schemas.microsoft.com/office/drawing/2014/main" id="{217968D4-9057-C943-B938-0A00365C6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Using ‘An’ or ‘A’</a:t>
            </a:r>
          </a:p>
        </p:txBody>
      </p:sp>
      <p:sp>
        <p:nvSpPr>
          <p:cNvPr id="15363" name="Rectangle 8">
            <a:extLst>
              <a:ext uri="{FF2B5EF4-FFF2-40B4-BE49-F238E27FC236}">
                <a16:creationId xmlns:a16="http://schemas.microsoft.com/office/drawing/2014/main" id="{DFFD7D02-2124-184D-BD12-544A26F4C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1782763"/>
            <a:ext cx="63103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2" charset="0"/>
                <a:ea typeface="Sassoon Infant Rg" pitchFamily="2" charset="0"/>
                <a:cs typeface="Sassoon Infant Rg" pitchFamily="2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ea typeface="BPreplay" pitchFamily="2" charset="0"/>
                <a:cs typeface="BPreplay" pitchFamily="2" charset="0"/>
              </a:rPr>
              <a:t>The answers are shown below:</a:t>
            </a:r>
          </a:p>
        </p:txBody>
      </p:sp>
      <p:grpSp>
        <p:nvGrpSpPr>
          <p:cNvPr id="15364" name="Group 13">
            <a:extLst>
              <a:ext uri="{FF2B5EF4-FFF2-40B4-BE49-F238E27FC236}">
                <a16:creationId xmlns:a16="http://schemas.microsoft.com/office/drawing/2014/main" id="{CF37DAF9-A9B2-F742-B869-9B0A0C68D8DA}"/>
              </a:ext>
            </a:extLst>
          </p:cNvPr>
          <p:cNvGrpSpPr>
            <a:grpSpLocks/>
          </p:cNvGrpSpPr>
          <p:nvPr/>
        </p:nvGrpSpPr>
        <p:grpSpPr bwMode="auto">
          <a:xfrm>
            <a:off x="766763" y="2490788"/>
            <a:ext cx="7593012" cy="1169987"/>
            <a:chOff x="767413" y="2242741"/>
            <a:chExt cx="7592362" cy="116959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60430A2-14BE-154A-A3B2-C4ED7AF0CE67}"/>
                </a:ext>
              </a:extLst>
            </p:cNvPr>
            <p:cNvSpPr/>
            <p:nvPr/>
          </p:nvSpPr>
          <p:spPr>
            <a:xfrm>
              <a:off x="767413" y="2252263"/>
              <a:ext cx="1112742" cy="1160069"/>
            </a:xfrm>
            <a:prstGeom prst="rect">
              <a:avLst/>
            </a:prstGeom>
            <a:solidFill>
              <a:srgbClr val="7DD2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91" name="Rectangle 3">
              <a:extLst>
                <a:ext uri="{FF2B5EF4-FFF2-40B4-BE49-F238E27FC236}">
                  <a16:creationId xmlns:a16="http://schemas.microsoft.com/office/drawing/2014/main" id="{EB5D2B32-4FEC-D649-8475-3441A2C52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585" y="2530873"/>
              <a:ext cx="6540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2" charset="0"/>
                  <a:ea typeface="Sassoon Infant Rg" pitchFamily="2" charset="0"/>
                  <a:cs typeface="Sassoon Infant Rg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2" charset="0"/>
                  <a:ea typeface="Sassoon Infant Rg" pitchFamily="2" charset="0"/>
                  <a:cs typeface="Sassoon Infant Rg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2" charset="0"/>
                  <a:ea typeface="Sassoon Infant Rg" pitchFamily="2" charset="0"/>
                  <a:cs typeface="Sassoon Infant Rg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2" charset="0"/>
                  <a:ea typeface="Sassoon Infant Rg" pitchFamily="2" charset="0"/>
                  <a:cs typeface="Sassoon Infant Rg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2" charset="0"/>
                  <a:ea typeface="Sassoon Infant Rg" pitchFamily="2" charset="0"/>
                  <a:cs typeface="Sassoon Infant Rg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2" charset="0"/>
                  <a:ea typeface="Sassoon Infant Rg" pitchFamily="2" charset="0"/>
                  <a:cs typeface="Sassoon Infant Rg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2" charset="0"/>
                  <a:ea typeface="Sassoon Infant Rg" pitchFamily="2" charset="0"/>
                  <a:cs typeface="Sassoon Infant Rg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2" charset="0"/>
                  <a:ea typeface="Sassoon Infant Rg" pitchFamily="2" charset="0"/>
                  <a:cs typeface="Sassoon Infant Rg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2" charset="0"/>
                  <a:ea typeface="Sassoon Infant Rg" pitchFamily="2" charset="0"/>
                  <a:cs typeface="Sassoon Infant Rg" pitchFamily="2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>
                  <a:solidFill>
                    <a:schemeClr val="tx1"/>
                  </a:solidFill>
                </a:rPr>
                <a:t>an</a:t>
              </a:r>
              <a:endParaRPr lang="en-GB" altLang="en-US" sz="3200">
                <a:solidFill>
                  <a:schemeClr val="tx1"/>
                </a:solidFill>
              </a:endParaRPr>
            </a:p>
          </p:txBody>
        </p:sp>
        <p:grpSp>
          <p:nvGrpSpPr>
            <p:cNvPr id="15392" name="Group 2">
              <a:extLst>
                <a:ext uri="{FF2B5EF4-FFF2-40B4-BE49-F238E27FC236}">
                  <a16:creationId xmlns:a16="http://schemas.microsoft.com/office/drawing/2014/main" id="{4DA6D628-015B-9947-91E0-9BEADAEF6F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4793" y="2242741"/>
              <a:ext cx="1114425" cy="1160462"/>
              <a:chOff x="755650" y="2297113"/>
              <a:chExt cx="1114425" cy="116046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C31BD8F-742B-2C4D-A728-46CEA1A3D11C}"/>
                  </a:ext>
                </a:extLst>
              </p:cNvPr>
              <p:cNvSpPr/>
              <p:nvPr/>
            </p:nvSpPr>
            <p:spPr>
              <a:xfrm>
                <a:off x="754905" y="2297113"/>
                <a:ext cx="1115918" cy="1160069"/>
              </a:xfrm>
              <a:prstGeom prst="rect">
                <a:avLst/>
              </a:prstGeom>
              <a:solidFill>
                <a:srgbClr val="ACD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406" name="Rectangle 4">
                <a:extLst>
                  <a:ext uri="{FF2B5EF4-FFF2-40B4-BE49-F238E27FC236}">
                    <a16:creationId xmlns:a16="http://schemas.microsoft.com/office/drawing/2014/main" id="{85F01375-B7E9-8643-9166-6D5E50725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138" y="3060700"/>
                <a:ext cx="6858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apple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5407" name="Picture 7">
                <a:extLst>
                  <a:ext uri="{FF2B5EF4-FFF2-40B4-BE49-F238E27FC236}">
                    <a16:creationId xmlns:a16="http://schemas.microsoft.com/office/drawing/2014/main" id="{3CBE1E01-DE99-BF42-9837-FA67AE7DD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488" y="2433638"/>
                <a:ext cx="650875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93" name="Group 5">
              <a:extLst>
                <a:ext uri="{FF2B5EF4-FFF2-40B4-BE49-F238E27FC236}">
                  <a16:creationId xmlns:a16="http://schemas.microsoft.com/office/drawing/2014/main" id="{D93B8316-C07B-B348-9630-BC88F60FFE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6103" y="2245783"/>
              <a:ext cx="1112837" cy="1160463"/>
              <a:chOff x="3287713" y="3632200"/>
              <a:chExt cx="1112837" cy="116046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DDB0031-E825-E74C-BB52-2829223B5D8A}"/>
                  </a:ext>
                </a:extLst>
              </p:cNvPr>
              <p:cNvSpPr/>
              <p:nvPr/>
            </p:nvSpPr>
            <p:spPr>
              <a:xfrm>
                <a:off x="3288134" y="3632332"/>
                <a:ext cx="1112742" cy="1160069"/>
              </a:xfrm>
              <a:prstGeom prst="rect">
                <a:avLst/>
              </a:prstGeom>
              <a:solidFill>
                <a:srgbClr val="ACD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403" name="Rectangle 33">
                <a:extLst>
                  <a:ext uri="{FF2B5EF4-FFF2-40B4-BE49-F238E27FC236}">
                    <a16:creationId xmlns:a16="http://schemas.microsoft.com/office/drawing/2014/main" id="{BFA90F87-0E57-CA4D-AF4A-5D4BED8C3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5813" y="4421188"/>
                <a:ext cx="9826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umbrella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5404" name="Picture 56">
                <a:extLst>
                  <a:ext uri="{FF2B5EF4-FFF2-40B4-BE49-F238E27FC236}">
                    <a16:creationId xmlns:a16="http://schemas.microsoft.com/office/drawing/2014/main" id="{07308B3A-FB50-3747-B858-689EFA69F9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4713" y="3740150"/>
                <a:ext cx="877887" cy="684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94" name="Group 8">
              <a:extLst>
                <a:ext uri="{FF2B5EF4-FFF2-40B4-BE49-F238E27FC236}">
                  <a16:creationId xmlns:a16="http://schemas.microsoft.com/office/drawing/2014/main" id="{BF43F0E6-2CBC-074B-ACA0-26E232E2B8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5071" y="2251869"/>
              <a:ext cx="1114425" cy="1160463"/>
              <a:chOff x="755650" y="3632200"/>
              <a:chExt cx="1114425" cy="1160463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7080B9-C378-8142-A9D3-DEFF51D9C7DF}"/>
                  </a:ext>
                </a:extLst>
              </p:cNvPr>
              <p:cNvSpPr/>
              <p:nvPr/>
            </p:nvSpPr>
            <p:spPr>
              <a:xfrm>
                <a:off x="755326" y="3632594"/>
                <a:ext cx="1114330" cy="1160069"/>
              </a:xfrm>
              <a:prstGeom prst="rect">
                <a:avLst/>
              </a:prstGeom>
              <a:solidFill>
                <a:srgbClr val="ACD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400" name="Rectangle 32">
                <a:extLst>
                  <a:ext uri="{FF2B5EF4-FFF2-40B4-BE49-F238E27FC236}">
                    <a16:creationId xmlns:a16="http://schemas.microsoft.com/office/drawing/2014/main" id="{9284D791-3DBC-4742-A797-010A1C178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875" y="4424363"/>
                <a:ext cx="6096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hour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5401" name="Picture 57">
                <a:extLst>
                  <a:ext uri="{FF2B5EF4-FFF2-40B4-BE49-F238E27FC236}">
                    <a16:creationId xmlns:a16="http://schemas.microsoft.com/office/drawing/2014/main" id="{F4CB77C2-B8DA-724D-8B84-0065CEFBB4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132"/>
              <a:stretch>
                <a:fillRect/>
              </a:stretch>
            </p:blipFill>
            <p:spPr bwMode="auto">
              <a:xfrm>
                <a:off x="1039813" y="3694113"/>
                <a:ext cx="544512" cy="776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95" name="Group 9">
              <a:extLst>
                <a:ext uri="{FF2B5EF4-FFF2-40B4-BE49-F238E27FC236}">
                  <a16:creationId xmlns:a16="http://schemas.microsoft.com/office/drawing/2014/main" id="{E53708A1-A2F1-3C47-A341-3F9FC60B1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5350" y="2248826"/>
              <a:ext cx="1114425" cy="1160463"/>
              <a:chOff x="2020888" y="3632200"/>
              <a:chExt cx="1114425" cy="116046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8806FB-D0A3-034D-B47A-8941D00D85D1}"/>
                  </a:ext>
                </a:extLst>
              </p:cNvPr>
              <p:cNvSpPr/>
              <p:nvPr/>
            </p:nvSpPr>
            <p:spPr>
              <a:xfrm>
                <a:off x="2020983" y="3632463"/>
                <a:ext cx="1114330" cy="1160069"/>
              </a:xfrm>
              <a:prstGeom prst="rect">
                <a:avLst/>
              </a:prstGeom>
              <a:solidFill>
                <a:srgbClr val="ACD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397" name="Rectangle 36">
                <a:extLst>
                  <a:ext uri="{FF2B5EF4-FFF2-40B4-BE49-F238E27FC236}">
                    <a16:creationId xmlns:a16="http://schemas.microsoft.com/office/drawing/2014/main" id="{B67E447F-6246-5C46-8494-5FC8B51E8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0" y="4421188"/>
                <a:ext cx="6715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eagle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5398" name="Picture 10">
                <a:extLst>
                  <a:ext uri="{FF2B5EF4-FFF2-40B4-BE49-F238E27FC236}">
                    <a16:creationId xmlns:a16="http://schemas.microsoft.com/office/drawing/2014/main" id="{8FB373BF-1DDA-BF4B-8003-AF4FF09A3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8838" y="3735388"/>
                <a:ext cx="923925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65" name="Group 14">
            <a:extLst>
              <a:ext uri="{FF2B5EF4-FFF2-40B4-BE49-F238E27FC236}">
                <a16:creationId xmlns:a16="http://schemas.microsoft.com/office/drawing/2014/main" id="{5E3BF441-60B0-A645-ACA9-DD2440CD4867}"/>
              </a:ext>
            </a:extLst>
          </p:cNvPr>
          <p:cNvGrpSpPr>
            <a:grpSpLocks/>
          </p:cNvGrpSpPr>
          <p:nvPr/>
        </p:nvGrpSpPr>
        <p:grpSpPr bwMode="auto">
          <a:xfrm>
            <a:off x="766763" y="4013200"/>
            <a:ext cx="7621587" cy="1179513"/>
            <a:chOff x="767413" y="3764757"/>
            <a:chExt cx="7620937" cy="1179512"/>
          </a:xfrm>
        </p:grpSpPr>
        <p:grpSp>
          <p:nvGrpSpPr>
            <p:cNvPr id="15368" name="Group 12">
              <a:extLst>
                <a:ext uri="{FF2B5EF4-FFF2-40B4-BE49-F238E27FC236}">
                  <a16:creationId xmlns:a16="http://schemas.microsoft.com/office/drawing/2014/main" id="{29C0E47E-8316-734F-BAE8-B5F24DB40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413" y="3775869"/>
              <a:ext cx="1112837" cy="1160463"/>
              <a:chOff x="767413" y="4614334"/>
              <a:chExt cx="1112837" cy="116046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0F2C6E6-321D-954A-AC06-0FCF69768A68}"/>
                  </a:ext>
                </a:extLst>
              </p:cNvPr>
              <p:cNvSpPr/>
              <p:nvPr/>
            </p:nvSpPr>
            <p:spPr>
              <a:xfrm>
                <a:off x="767413" y="4614335"/>
                <a:ext cx="1112742" cy="1160461"/>
              </a:xfrm>
              <a:prstGeom prst="rect">
                <a:avLst/>
              </a:prstGeom>
              <a:solidFill>
                <a:srgbClr val="7DD2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389" name="Rectangle 23">
                <a:extLst>
                  <a:ext uri="{FF2B5EF4-FFF2-40B4-BE49-F238E27FC236}">
                    <a16:creationId xmlns:a16="http://schemas.microsoft.com/office/drawing/2014/main" id="{9603A124-51DD-E842-B012-714A78057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754" y="4871771"/>
                <a:ext cx="41592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3200" b="1">
                    <a:solidFill>
                      <a:schemeClr val="tx1"/>
                    </a:solidFill>
                  </a:rPr>
                  <a:t>a</a:t>
                </a:r>
                <a:endParaRPr lang="en-GB" altLang="en-US" sz="32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69" name="Group 10">
              <a:extLst>
                <a:ext uri="{FF2B5EF4-FFF2-40B4-BE49-F238E27FC236}">
                  <a16:creationId xmlns:a16="http://schemas.microsoft.com/office/drawing/2014/main" id="{DD28C326-7D8A-1342-956C-DECA145DC0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5513" y="3775869"/>
              <a:ext cx="1112837" cy="1160462"/>
              <a:chOff x="3287713" y="4932363"/>
              <a:chExt cx="1112837" cy="1160462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15A8C03-754E-B948-86A6-1C2445A49E15}"/>
                  </a:ext>
                </a:extLst>
              </p:cNvPr>
              <p:cNvSpPr/>
              <p:nvPr/>
            </p:nvSpPr>
            <p:spPr>
              <a:xfrm>
                <a:off x="3287808" y="4932364"/>
                <a:ext cx="1112742" cy="1160461"/>
              </a:xfrm>
              <a:prstGeom prst="rect">
                <a:avLst/>
              </a:prstGeom>
              <a:solidFill>
                <a:srgbClr val="ACD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387" name="Rectangle 37">
                <a:extLst>
                  <a:ext uri="{FF2B5EF4-FFF2-40B4-BE49-F238E27FC236}">
                    <a16:creationId xmlns:a16="http://schemas.microsoft.com/office/drawing/2014/main" id="{E6BC3DC0-CA7D-9F4B-97DA-007F1B211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063" y="5711825"/>
                <a:ext cx="611187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UFO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370" name="Group 3">
              <a:extLst>
                <a:ext uri="{FF2B5EF4-FFF2-40B4-BE49-F238E27FC236}">
                  <a16:creationId xmlns:a16="http://schemas.microsoft.com/office/drawing/2014/main" id="{B104DE10-FE0D-0445-BE02-A7F959CEF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335" y="3783807"/>
              <a:ext cx="1114425" cy="1160462"/>
              <a:chOff x="2020888" y="2297113"/>
              <a:chExt cx="1114425" cy="116046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9E79F65-4658-1849-9B07-4DFDF433C6BA}"/>
                  </a:ext>
                </a:extLst>
              </p:cNvPr>
              <p:cNvSpPr/>
              <p:nvPr/>
            </p:nvSpPr>
            <p:spPr>
              <a:xfrm>
                <a:off x="2021244" y="2297113"/>
                <a:ext cx="1114330" cy="1160462"/>
              </a:xfrm>
              <a:prstGeom prst="rect">
                <a:avLst/>
              </a:prstGeom>
              <a:solidFill>
                <a:srgbClr val="ACD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384" name="Rectangle 31">
                <a:extLst>
                  <a:ext uri="{FF2B5EF4-FFF2-40B4-BE49-F238E27FC236}">
                    <a16:creationId xmlns:a16="http://schemas.microsoft.com/office/drawing/2014/main" id="{584AE587-C797-7C48-B38F-B91323AC9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0" y="3086100"/>
                <a:ext cx="64928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hand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5385" name="Picture 8">
                <a:extLst>
                  <a:ext uri="{FF2B5EF4-FFF2-40B4-BE49-F238E27FC236}">
                    <a16:creationId xmlns:a16="http://schemas.microsoft.com/office/drawing/2014/main" id="{51FE7E4E-4963-6A4A-983B-B64CFB9B3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4550" y="2366963"/>
                <a:ext cx="8763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71" name="Group 4">
              <a:extLst>
                <a:ext uri="{FF2B5EF4-FFF2-40B4-BE49-F238E27FC236}">
                  <a16:creationId xmlns:a16="http://schemas.microsoft.com/office/drawing/2014/main" id="{BCDD6E76-F50D-8E4E-B541-1E0728BBC2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74845" y="3764757"/>
              <a:ext cx="1112837" cy="1160462"/>
              <a:chOff x="3287713" y="2297113"/>
              <a:chExt cx="1112837" cy="116046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2BD3EF7-FA2F-4D47-9903-3E0516656589}"/>
                  </a:ext>
                </a:extLst>
              </p:cNvPr>
              <p:cNvSpPr/>
              <p:nvPr/>
            </p:nvSpPr>
            <p:spPr>
              <a:xfrm>
                <a:off x="3288424" y="2297113"/>
                <a:ext cx="1112743" cy="1160462"/>
              </a:xfrm>
              <a:prstGeom prst="rect">
                <a:avLst/>
              </a:prstGeom>
              <a:solidFill>
                <a:srgbClr val="ACD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381" name="Rectangle 30">
                <a:extLst>
                  <a:ext uri="{FF2B5EF4-FFF2-40B4-BE49-F238E27FC236}">
                    <a16:creationId xmlns:a16="http://schemas.microsoft.com/office/drawing/2014/main" id="{9C44CF13-F1E7-E74C-A8D1-C16B43828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9500" y="3086100"/>
                <a:ext cx="4683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cat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5382" name="Picture 9">
                <a:extLst>
                  <a:ext uri="{FF2B5EF4-FFF2-40B4-BE49-F238E27FC236}">
                    <a16:creationId xmlns:a16="http://schemas.microsoft.com/office/drawing/2014/main" id="{28933BD5-3FF5-AD4E-823E-CB393AF29D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963" y="2359025"/>
                <a:ext cx="563562" cy="793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72" name="Group 7">
              <a:extLst>
                <a:ext uri="{FF2B5EF4-FFF2-40B4-BE49-F238E27FC236}">
                  <a16:creationId xmlns:a16="http://schemas.microsoft.com/office/drawing/2014/main" id="{725220C0-DBF7-864E-88F2-ACF2665C1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2590" y="3775869"/>
              <a:ext cx="1114425" cy="1160462"/>
              <a:chOff x="755650" y="4932363"/>
              <a:chExt cx="1114425" cy="116046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5AB1E3-ABAC-DF49-80EF-6996D9C093BA}"/>
                  </a:ext>
                </a:extLst>
              </p:cNvPr>
              <p:cNvSpPr/>
              <p:nvPr/>
            </p:nvSpPr>
            <p:spPr>
              <a:xfrm>
                <a:off x="755390" y="4932364"/>
                <a:ext cx="1114330" cy="1160461"/>
              </a:xfrm>
              <a:prstGeom prst="rect">
                <a:avLst/>
              </a:prstGeom>
              <a:solidFill>
                <a:srgbClr val="ACD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378" name="Rectangle 34">
                <a:extLst>
                  <a:ext uri="{FF2B5EF4-FFF2-40B4-BE49-F238E27FC236}">
                    <a16:creationId xmlns:a16="http://schemas.microsoft.com/office/drawing/2014/main" id="{3038B2EC-1E91-5043-B5FE-F511C9130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575" y="5715000"/>
                <a:ext cx="5334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dog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5379" name="Picture 11">
                <a:extLst>
                  <a:ext uri="{FF2B5EF4-FFF2-40B4-BE49-F238E27FC236}">
                    <a16:creationId xmlns:a16="http://schemas.microsoft.com/office/drawing/2014/main" id="{4CFB1551-3EA6-D344-AA7D-455D2F53EE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013" y="4976813"/>
                <a:ext cx="785812" cy="755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73" name="Group 6">
              <a:extLst>
                <a:ext uri="{FF2B5EF4-FFF2-40B4-BE49-F238E27FC236}">
                  <a16:creationId xmlns:a16="http://schemas.microsoft.com/office/drawing/2014/main" id="{0D308DF9-FC5F-4545-A716-5FDF8E040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8080" y="3775869"/>
              <a:ext cx="1114425" cy="1168400"/>
              <a:chOff x="2020888" y="4932363"/>
              <a:chExt cx="1114425" cy="116840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E216765-5B80-054A-855A-A5E5ECD3DEC8}"/>
                  </a:ext>
                </a:extLst>
              </p:cNvPr>
              <p:cNvSpPr/>
              <p:nvPr/>
            </p:nvSpPr>
            <p:spPr>
              <a:xfrm>
                <a:off x="2020272" y="4932364"/>
                <a:ext cx="1114330" cy="1160461"/>
              </a:xfrm>
              <a:prstGeom prst="rect">
                <a:avLst/>
              </a:prstGeom>
              <a:solidFill>
                <a:srgbClr val="ACD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5375" name="Rectangle 35">
                <a:extLst>
                  <a:ext uri="{FF2B5EF4-FFF2-40B4-BE49-F238E27FC236}">
                    <a16:creationId xmlns:a16="http://schemas.microsoft.com/office/drawing/2014/main" id="{9E27F3EA-68D4-8845-AA0F-1787B26AA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4250" y="5732463"/>
                <a:ext cx="6381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itchFamily="2" charset="0"/>
                    <a:ea typeface="Sassoon Infant Rg" pitchFamily="2" charset="0"/>
                    <a:cs typeface="Sassoon Infant Rg" pitchFamily="2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>
                    <a:solidFill>
                      <a:schemeClr val="tx1"/>
                    </a:solidFill>
                  </a:rPr>
                  <a:t>chair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5376" name="Picture 1">
                <a:extLst>
                  <a:ext uri="{FF2B5EF4-FFF2-40B4-BE49-F238E27FC236}">
                    <a16:creationId xmlns:a16="http://schemas.microsoft.com/office/drawing/2014/main" id="{0F89864F-99BA-B245-8F92-09DE72690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2975" y="5047554"/>
                <a:ext cx="777875" cy="74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366" name="Whole Class">
            <a:extLst>
              <a:ext uri="{FF2B5EF4-FFF2-40B4-BE49-F238E27FC236}">
                <a16:creationId xmlns:a16="http://schemas.microsoft.com/office/drawing/2014/main" id="{FDE56757-C45C-724D-BE62-246C76AACD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2">
            <a:extLst>
              <a:ext uri="{FF2B5EF4-FFF2-40B4-BE49-F238E27FC236}">
                <a16:creationId xmlns:a16="http://schemas.microsoft.com/office/drawing/2014/main" id="{63765AB2-6CA4-9643-BADB-206E76D076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40200"/>
            <a:ext cx="8477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435</Words>
  <Application>Microsoft Macintosh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Infant Rg</vt:lpstr>
      <vt:lpstr>Sassoon Infant Md</vt:lpstr>
      <vt:lpstr>Calibri</vt:lpstr>
      <vt:lpstr>BPreplay</vt:lpstr>
      <vt:lpstr>Arial</vt:lpstr>
      <vt:lpstr>Office Theme</vt:lpstr>
      <vt:lpstr>PowerPoint Presentation</vt:lpstr>
      <vt:lpstr>Using ‘An’ or ‘A’</vt:lpstr>
      <vt:lpstr>Using ‘An’ or ‘A’</vt:lpstr>
      <vt:lpstr>Using ‘An’ or ‘A’</vt:lpstr>
      <vt:lpstr>Using ‘An’ or ‘A’</vt:lpstr>
      <vt:lpstr>Using ‘An’ or ‘A’</vt:lpstr>
      <vt:lpstr>Using ‘An’ or ‘A’</vt:lpstr>
      <vt:lpstr>Using ‘An’ or ‘A’</vt:lpstr>
      <vt:lpstr>Using ‘An’ or ‘A’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Claire Pitts</cp:lastModifiedBy>
  <cp:revision>226</cp:revision>
  <dcterms:created xsi:type="dcterms:W3CDTF">2014-10-01T16:09:27Z</dcterms:created>
  <dcterms:modified xsi:type="dcterms:W3CDTF">2021-02-24T08:29:14Z</dcterms:modified>
</cp:coreProperties>
</file>