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9" r:id="rId10"/>
    <p:sldId id="280" r:id="rId11"/>
    <p:sldId id="284" r:id="rId12"/>
    <p:sldId id="285" r:id="rId13"/>
    <p:sldId id="286" r:id="rId14"/>
    <p:sldId id="287" r:id="rId15"/>
    <p:sldId id="288" r:id="rId16"/>
    <p:sldId id="289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itchFamily="2" charset="77"/>
      <p:regular r:id="rId25"/>
      <p:bold r:id="rId26"/>
    </p:embeddedFont>
    <p:embeddedFont>
      <p:font typeface="Twinkl SemiBold"/>
      <p:bold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40" y="200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5AEA4B-3DF9-0447-9D92-5DBD522FC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E4E4C-EFBE-9D49-9669-579352F54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08E87E-C36F-934D-87DD-BBE9DC2CA296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1378A-C409-4F45-82E8-E3CE3831C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A4644-9D08-2541-BC5D-56662A429A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A3E7AD-479E-5F4B-9DE5-F97C70BFD7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BB2194-5D07-AA4C-A939-AD99DD573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E540C-C31D-CC44-B30C-F772536B93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6DDC65-7FDF-4D40-A8BD-FE7DC4951197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9D133A1-020D-0347-8425-20D0A50E7E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03A464-9553-9B49-9F2D-4C35A94EC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8B27D-F0C7-F145-8D08-6B2E670C2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F1623-F459-8840-B1C3-B25D81A6E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10E281-719F-F247-85E6-39084D036E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63DA031-54A8-D044-926B-74C8682EA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1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F444CF-BF08-0149-BB2D-74140343D1D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739A530-1C96-A143-BFCB-5826E2003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9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33B5E82-A375-2842-8198-D9451E96970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1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21BE679-E9B4-F640-8B7A-A3449F7D26F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808BBAC1-EB72-2A42-8910-BDF53D0A5C66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E9149-5BC8-B046-8B58-3FFF55973403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BE032A-6756-3446-9410-31DF124D928F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5124D9FC-0E6B-EB4B-B9F4-DA8B3E3CC84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067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ED878E3-9B27-434A-9B8F-423C2BC54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70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8F8D93-2BC3-714C-B3D5-33614D9CE2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56B4A5-03F6-924E-9553-F485ADC7C2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515781C0-A06C-D648-AAF9-BC8C2E9E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Correctly Punctuate the Speech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8DFAD4BB-5686-7B48-B15B-4CB73076B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66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Did you manage to correct these sentences?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E0149C06-A677-2B43-98BB-B7E7DC65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819400"/>
            <a:ext cx="5311775" cy="2586038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9C2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You need to get off the bus here</a:t>
            </a:r>
            <a:r>
              <a:rPr lang="en-GB" altLang="en-US" b="1">
                <a:solidFill>
                  <a:srgbClr val="0079C2"/>
                </a:solidFill>
              </a:rPr>
              <a:t>,</a:t>
            </a:r>
            <a:r>
              <a:rPr lang="en-GB" altLang="en-US">
                <a:solidFill>
                  <a:schemeClr val="tx1"/>
                </a:solidFill>
              </a:rPr>
              <a:t>” said the driver.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9C2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Stop annoying me!</a:t>
            </a:r>
            <a:r>
              <a:rPr lang="en-GB" altLang="en-US" b="1">
                <a:solidFill>
                  <a:srgbClr val="0079C2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shouted Sophie.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“Who goes there</a:t>
            </a:r>
            <a:r>
              <a:rPr lang="en-GB" altLang="en-US" b="1">
                <a:solidFill>
                  <a:srgbClr val="0079C2"/>
                </a:solidFill>
              </a:rPr>
              <a:t>?</a:t>
            </a:r>
            <a:r>
              <a:rPr lang="en-GB" altLang="en-US">
                <a:solidFill>
                  <a:schemeClr val="tx1"/>
                </a:solidFill>
              </a:rPr>
              <a:t>” grumbled the troll.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“What a beautiful day it is!</a:t>
            </a:r>
            <a:r>
              <a:rPr lang="en-GB" altLang="en-US" b="1">
                <a:solidFill>
                  <a:srgbClr val="0079C2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rejoiced Sheila.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“That’s all the money I have,</a:t>
            </a:r>
            <a:r>
              <a:rPr lang="en-GB" altLang="en-US" b="1">
                <a:solidFill>
                  <a:srgbClr val="0079C2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explained Frank.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0CA0DCAE-0C62-1044-A77A-EBD0CD31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B02184EF-9EE5-7E48-A943-4C0D11FD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2C6EF0-44D2-A64A-A7E1-A17F0B2FC15E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F5CB88-B300-1843-80E7-D83A23A16776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A65469-544A-894C-92F8-6C4701B3CC6E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509E92-BCC0-D043-8E5B-179BCC56B246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3560" name="TextBox 10">
            <a:extLst>
              <a:ext uri="{FF2B5EF4-FFF2-40B4-BE49-F238E27FC236}">
                <a16:creationId xmlns:a16="http://schemas.microsoft.com/office/drawing/2014/main" id="{25C2C871-5406-3246-8EA5-D9B745EF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inverted commas are not being used correctly. Where should they be?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214E4582-F6AB-3249-851B-4B9EB6D2C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“We’re having roast chicken on Sunday,</a:t>
            </a:r>
            <a:r>
              <a:rPr lang="en-GB" altLang="en-US">
                <a:solidFill>
                  <a:srgbClr val="F5FCFE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said James.”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7B47AA-5F74-D745-A2C6-CA7A641EA7B2}"/>
              </a:ext>
            </a:extLst>
          </p:cNvPr>
          <p:cNvSpPr/>
          <p:nvPr/>
        </p:nvSpPr>
        <p:spPr>
          <a:xfrm>
            <a:off x="7205663" y="2582863"/>
            <a:ext cx="454025" cy="327025"/>
          </a:xfrm>
          <a:prstGeom prst="rect">
            <a:avLst/>
          </a:prstGeom>
          <a:solidFill>
            <a:srgbClr val="F5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51977-D279-7146-98C1-D6D838A5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2724150"/>
            <a:ext cx="48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560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155690A1-48B6-A642-9490-7BBA6DD0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41B7A7C2-9EEF-8249-A273-2CDAD1D3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314A6FC0-A33B-B646-A671-A7F29216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“I didn’t win at bowling but I still had fun,” said Ruksana.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1075B0-2ECC-0840-8115-C0F5BB3DACE8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2A9193-B1AE-F442-8E11-F5C7124323C6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C6D00D-B4E9-CD44-B9C1-90D8E99A0954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6ED28E-D344-934C-90C7-C0A631492B19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4585" name="TextBox 10">
            <a:extLst>
              <a:ext uri="{FF2B5EF4-FFF2-40B4-BE49-F238E27FC236}">
                <a16:creationId xmlns:a16="http://schemas.microsoft.com/office/drawing/2014/main" id="{A7AF7DD0-043F-AE4E-B60F-BB75367D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did you know that it was correct?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782605E7-1422-0D41-8112-77642998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F29C42F5-5981-B047-82F9-23A5A541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42B0CA0A-29AD-944C-B5D6-A5AA34FBF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Yes you can come to my party,</a:t>
            </a:r>
            <a:r>
              <a:rPr lang="en-GB" altLang="en-US">
                <a:solidFill>
                  <a:schemeClr val="bg1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said Niamh.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D14743-1B53-3046-B63D-43499B403D52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E82A05-BAD5-4347-A1B1-3A5D713FBE1A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5575B8-7A42-8C45-BE1F-FC7093E56CDB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82EE4A-40F6-2349-B6B0-4ED303B20715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5609" name="TextBox 10">
            <a:extLst>
              <a:ext uri="{FF2B5EF4-FFF2-40B4-BE49-F238E27FC236}">
                <a16:creationId xmlns:a16="http://schemas.microsoft.com/office/drawing/2014/main" id="{EBC02349-26E3-2646-B8EB-DDA804AC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no inverted commas! Where should they be?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E766F-D48B-5647-8D8F-20D03CDC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2724150"/>
            <a:ext cx="48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A2EEE-9F16-7042-AA74-4E7DA555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717800"/>
            <a:ext cx="487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609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2C57CFFE-2CB3-C64B-80AB-6755D3C9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55A02EC6-62D5-954F-A6FD-78678BABD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378DBEF7-8588-A74F-AF11-508EEB1E0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“I’ve never been to France</a:t>
            </a:r>
            <a:r>
              <a:rPr lang="en-GB" altLang="en-US">
                <a:solidFill>
                  <a:srgbClr val="F5FCFE"/>
                </a:solidFill>
              </a:rPr>
              <a:t>,</a:t>
            </a:r>
            <a:r>
              <a:rPr lang="en-GB" altLang="en-US">
                <a:solidFill>
                  <a:schemeClr val="tx1"/>
                </a:solidFill>
              </a:rPr>
              <a:t>” stated Cody.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B57B1B-04CE-DA48-9A09-8764647A6925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CC39-BB66-1748-9093-FA5B37484817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339225-790F-0844-92F3-1D5AE2E1EF04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BEA300-8ADA-0344-B1E9-A4629C3255D9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6633" name="TextBox 10">
            <a:extLst>
              <a:ext uri="{FF2B5EF4-FFF2-40B4-BE49-F238E27FC236}">
                <a16:creationId xmlns:a16="http://schemas.microsoft.com/office/drawing/2014/main" id="{FDBB1A5D-9CAC-754F-82E9-D9D87D43D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sneaky piece of punctuation is missing from this direct speech?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76AFE-8B05-A84E-9BB3-75211894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2732088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63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197F5F51-44A6-5242-B894-5FFB70AD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54C96A62-1063-9945-A58E-BAB589D9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026404E9-2513-1544-AFD9-B07E3B51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“Where have I left my keys?” asked Dad crossly.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7F9A9F-2D4A-B34C-8378-AF0F17FED5F5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D899E9-E23A-2045-8414-AC315E61E6F0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6304C8-6787-0F4F-A34B-D1415483DB17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B69F63-4FAE-B848-85B9-A8094274B582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7657" name="TextBox 10">
            <a:extLst>
              <a:ext uri="{FF2B5EF4-FFF2-40B4-BE49-F238E27FC236}">
                <a16:creationId xmlns:a16="http://schemas.microsoft.com/office/drawing/2014/main" id="{C99AB3AD-4E18-F349-8E91-5EC241D0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They’ve even included an adverb in the reporting clause. Way to 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6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A3FFFCE9-3C33-6E43-9EF9-BC557F29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E78F09C4-2EAB-2D48-B30C-BC0A636B9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6064B66-09C2-8F46-AF70-495F7C50C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“I am an expert at punctuating direct speech,” bragged the teacher.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13A826-0494-E346-A726-7FCD8340A4DB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FE9B37-097E-5C49-883F-D19C411EF15B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95DA26-BE36-2C43-81AE-6E2519EF28E9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2AE962-AAFB-EA46-890B-EF3D115608F5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8681" name="TextBox 10">
            <a:extLst>
              <a:ext uri="{FF2B5EF4-FFF2-40B4-BE49-F238E27FC236}">
                <a16:creationId xmlns:a16="http://schemas.microsoft.com/office/drawing/2014/main" id="{6DDC16A8-8C9A-B44C-B196-7AD396445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teacher is an expert. Now you are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86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B7CEFE6-B5AD-A242-AB4E-A6B28A96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Inverted Commas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914155B7-F3B2-4048-8C58-A9E57D7E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two places where inverted commas are needed when writing direct speech: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9C2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What’s the matter, Dina?</a:t>
            </a:r>
            <a:r>
              <a:rPr lang="en-GB" altLang="en-US" b="1">
                <a:solidFill>
                  <a:srgbClr val="0079C2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said Sid.</a:t>
            </a:r>
          </a:p>
        </p:txBody>
      </p:sp>
      <p:sp>
        <p:nvSpPr>
          <p:cNvPr id="9220" name="TextBox 7">
            <a:extLst>
              <a:ext uri="{FF2B5EF4-FFF2-40B4-BE49-F238E27FC236}">
                <a16:creationId xmlns:a16="http://schemas.microsoft.com/office/drawing/2014/main" id="{5E6916B6-5177-9144-915C-C177FFDF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3416300"/>
            <a:ext cx="3370263" cy="12001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need to </a:t>
            </a:r>
            <a:r>
              <a:rPr lang="en-GB" altLang="en-US" b="1">
                <a:solidFill>
                  <a:schemeClr val="tx1"/>
                </a:solidFill>
              </a:rPr>
              <a:t>open</a:t>
            </a:r>
            <a:r>
              <a:rPr lang="en-GB" altLang="en-US">
                <a:solidFill>
                  <a:schemeClr val="tx1"/>
                </a:solidFill>
              </a:rPr>
              <a:t> your inverted commas with a “ (66) before the first word which is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being spoken.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sp>
        <p:nvSpPr>
          <p:cNvPr id="9221" name="TextBox 10">
            <a:extLst>
              <a:ext uri="{FF2B5EF4-FFF2-40B4-BE49-F238E27FC236}">
                <a16:creationId xmlns:a16="http://schemas.microsoft.com/office/drawing/2014/main" id="{12AE2B69-BC07-9B4B-A691-07DB92B7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3408363"/>
            <a:ext cx="3368675" cy="12001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need to </a:t>
            </a:r>
            <a:r>
              <a:rPr lang="en-GB" altLang="en-US" b="1">
                <a:solidFill>
                  <a:schemeClr val="tx1"/>
                </a:solidFill>
              </a:rPr>
              <a:t>close</a:t>
            </a:r>
            <a:r>
              <a:rPr lang="en-GB" altLang="en-US">
                <a:solidFill>
                  <a:schemeClr val="tx1"/>
                </a:solidFill>
              </a:rPr>
              <a:t> your inverted commas with a ” (99) after the last word </a:t>
            </a:r>
            <a:r>
              <a:rPr lang="en-GB" altLang="en-US" b="1">
                <a:solidFill>
                  <a:schemeClr val="tx1"/>
                </a:solidFill>
              </a:rPr>
              <a:t>which is being spoken</a:t>
            </a:r>
            <a:r>
              <a:rPr lang="en-GB" altLang="en-US">
                <a:solidFill>
                  <a:schemeClr val="tx1"/>
                </a:solidFill>
              </a:rPr>
              <a:t>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07AADB-3024-2943-AF4F-CD8FA6C66CE4}"/>
              </a:ext>
            </a:extLst>
          </p:cNvPr>
          <p:cNvCxnSpPr>
            <a:cxnSpLocks/>
          </p:cNvCxnSpPr>
          <p:nvPr/>
        </p:nvCxnSpPr>
        <p:spPr>
          <a:xfrm flipV="1">
            <a:off x="2370138" y="2266950"/>
            <a:ext cx="355600" cy="530225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BD4C85-726D-DF42-A8EA-2ADE0811AA7E}"/>
              </a:ext>
            </a:extLst>
          </p:cNvPr>
          <p:cNvSpPr/>
          <p:nvPr/>
        </p:nvSpPr>
        <p:spPr>
          <a:xfrm>
            <a:off x="1393825" y="2678113"/>
            <a:ext cx="2112963" cy="476250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Inverted Commas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BC7A75-6B1B-DB44-ACFC-3B9D19008665}"/>
              </a:ext>
            </a:extLst>
          </p:cNvPr>
          <p:cNvCxnSpPr/>
          <p:nvPr/>
        </p:nvCxnSpPr>
        <p:spPr>
          <a:xfrm flipH="1" flipV="1">
            <a:off x="5446713" y="2266950"/>
            <a:ext cx="265112" cy="482600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E49C2C-C426-084E-B4AC-D56C4E6FC3E9}"/>
              </a:ext>
            </a:extLst>
          </p:cNvPr>
          <p:cNvSpPr/>
          <p:nvPr/>
        </p:nvSpPr>
        <p:spPr>
          <a:xfrm>
            <a:off x="5638800" y="2678113"/>
            <a:ext cx="2114550" cy="476250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Inverted Commas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C432CB-4281-8448-8CD1-1FDAC80DE5D0}"/>
              </a:ext>
            </a:extLst>
          </p:cNvPr>
          <p:cNvSpPr txBox="1"/>
          <p:nvPr/>
        </p:nvSpPr>
        <p:spPr>
          <a:xfrm>
            <a:off x="650875" y="4765675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latin typeface="+mn-lt"/>
              </a:rPr>
              <a:t>Imagine that inverted commas are like hands;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latin typeface="+mn-lt"/>
              </a:rPr>
              <a:t>They hold within them </a:t>
            </a:r>
            <a:r>
              <a:rPr lang="en-GB" altLang="en-US" b="1" dirty="0">
                <a:latin typeface="+mn-lt"/>
              </a:rPr>
              <a:t>only</a:t>
            </a:r>
            <a:r>
              <a:rPr lang="en-GB" altLang="en-US" dirty="0">
                <a:latin typeface="+mn-lt"/>
              </a:rPr>
              <a:t> the words which are being spoken.</a:t>
            </a:r>
            <a:endParaRPr lang="en-GB" altLang="en-US" sz="1400" baseline="-25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9C2"/>
                </a:solidFill>
                <a:latin typeface="+mn-lt"/>
              </a:rPr>
              <a:t>“</a:t>
            </a:r>
            <a:r>
              <a:rPr lang="en-GB" dirty="0">
                <a:latin typeface="+mn-lt"/>
              </a:rPr>
              <a:t>What’s the matter, Dina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?”</a:t>
            </a:r>
            <a:r>
              <a:rPr lang="en-GB" dirty="0">
                <a:latin typeface="+mn-lt"/>
              </a:rPr>
              <a:t>        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said Sid.</a:t>
            </a:r>
          </a:p>
        </p:txBody>
      </p:sp>
      <p:pic>
        <p:nvPicPr>
          <p:cNvPr id="9227" name="Picture 27">
            <a:extLst>
              <a:ext uri="{FF2B5EF4-FFF2-40B4-BE49-F238E27FC236}">
                <a16:creationId xmlns:a16="http://schemas.microsoft.com/office/drawing/2014/main" id="{941E0656-E9C4-3E4F-9F09-889B503B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6" t="2110" r="39381" b="13101"/>
          <a:stretch>
            <a:fillRect/>
          </a:stretch>
        </p:blipFill>
        <p:spPr bwMode="auto">
          <a:xfrm>
            <a:off x="5181600" y="5427663"/>
            <a:ext cx="457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8">
            <a:extLst>
              <a:ext uri="{FF2B5EF4-FFF2-40B4-BE49-F238E27FC236}">
                <a16:creationId xmlns:a16="http://schemas.microsoft.com/office/drawing/2014/main" id="{8980B675-C3FB-AF40-94E4-2E15A03ED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1" t="2110" r="36096" b="13101"/>
          <a:stretch>
            <a:fillRect/>
          </a:stretch>
        </p:blipFill>
        <p:spPr bwMode="auto">
          <a:xfrm>
            <a:off x="1827213" y="5427663"/>
            <a:ext cx="457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81E7E1-812E-D84B-8DF6-09C637A57FB1}"/>
              </a:ext>
            </a:extLst>
          </p:cNvPr>
          <p:cNvSpPr/>
          <p:nvPr/>
        </p:nvSpPr>
        <p:spPr>
          <a:xfrm>
            <a:off x="755650" y="5726113"/>
            <a:ext cx="725488" cy="366712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B5BFA27-A107-8B43-96AE-8F9C064D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Punctuation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CDC96-4586-0146-98E9-54348F1814F4}"/>
              </a:ext>
            </a:extLst>
          </p:cNvPr>
          <p:cNvSpPr/>
          <p:nvPr/>
        </p:nvSpPr>
        <p:spPr>
          <a:xfrm>
            <a:off x="755650" y="1238250"/>
            <a:ext cx="7632700" cy="1254125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There are two places where other forms of punctuation are needed when writing direct speech: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9C2"/>
                </a:solidFill>
                <a:latin typeface="+mn-lt"/>
              </a:rPr>
              <a:t>“</a:t>
            </a:r>
            <a:r>
              <a:rPr lang="en-GB" dirty="0">
                <a:latin typeface="+mn-lt"/>
              </a:rPr>
              <a:t>What’s the matter, Dina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?”</a:t>
            </a:r>
            <a:r>
              <a:rPr lang="en-GB" dirty="0">
                <a:latin typeface="+mn-lt"/>
              </a:rPr>
              <a:t> said Sid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FC0224-FE1B-E54A-BF65-686C790612FF}"/>
              </a:ext>
            </a:extLst>
          </p:cNvPr>
          <p:cNvCxnSpPr>
            <a:cxnSpLocks/>
          </p:cNvCxnSpPr>
          <p:nvPr/>
        </p:nvCxnSpPr>
        <p:spPr>
          <a:xfrm flipV="1">
            <a:off x="4805363" y="2384425"/>
            <a:ext cx="485775" cy="403225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783A0D-8292-244E-8308-83B9AE35CCF4}"/>
              </a:ext>
            </a:extLst>
          </p:cNvPr>
          <p:cNvCxnSpPr>
            <a:cxnSpLocks/>
            <a:stCxn id="10247" idx="0"/>
          </p:cNvCxnSpPr>
          <p:nvPr/>
        </p:nvCxnSpPr>
        <p:spPr>
          <a:xfrm flipH="1" flipV="1">
            <a:off x="6440488" y="2384425"/>
            <a:ext cx="792162" cy="407988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522C44-B744-2D49-8EAA-C34917C10E15}"/>
              </a:ext>
            </a:extLst>
          </p:cNvPr>
          <p:cNvSpPr txBox="1"/>
          <p:nvPr/>
        </p:nvSpPr>
        <p:spPr>
          <a:xfrm>
            <a:off x="650875" y="4765675"/>
            <a:ext cx="76327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Examples of other punctuation in direct speech are: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9C2"/>
                </a:solidFill>
                <a:latin typeface="+mn-lt"/>
              </a:rPr>
              <a:t>“</a:t>
            </a:r>
            <a:r>
              <a:rPr lang="en-GB" dirty="0">
                <a:latin typeface="+mn-lt"/>
              </a:rPr>
              <a:t>How exciting it is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!”</a:t>
            </a:r>
            <a:r>
              <a:rPr lang="en-GB" dirty="0">
                <a:latin typeface="+mn-lt"/>
              </a:rPr>
              <a:t> exclaimed Sarah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9C2"/>
                </a:solidFill>
                <a:latin typeface="+mn-lt"/>
              </a:rPr>
              <a:t>“</a:t>
            </a:r>
            <a:r>
              <a:rPr lang="en-GB" dirty="0">
                <a:latin typeface="+mn-lt"/>
              </a:rPr>
              <a:t>I don’t know what to do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,”</a:t>
            </a:r>
            <a:r>
              <a:rPr lang="en-GB" dirty="0">
                <a:latin typeface="+mn-lt"/>
              </a:rPr>
              <a:t> said Sayeed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247" name="TextBox 10">
            <a:extLst>
              <a:ext uri="{FF2B5EF4-FFF2-40B4-BE49-F238E27FC236}">
                <a16:creationId xmlns:a16="http://schemas.microsoft.com/office/drawing/2014/main" id="{78E22617-65FF-D44C-9864-BE08A999E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2792413"/>
            <a:ext cx="2297113" cy="12001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will need to finish your sentence with a full stop after the reporting clause.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id="{26703DCB-A27A-8B4F-B255-FB5D2BBB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787650"/>
            <a:ext cx="4965700" cy="12001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need to end the speaking with: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 a comma</a:t>
            </a:r>
            <a:endParaRPr lang="en-GB" altLang="en-US" baseline="-250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baseline="-25000">
                <a:solidFill>
                  <a:schemeClr val="tx1"/>
                </a:solidFill>
              </a:rPr>
              <a:t> </a:t>
            </a:r>
            <a:r>
              <a:rPr lang="en-GB" altLang="en-US">
                <a:solidFill>
                  <a:schemeClr val="tx1"/>
                </a:solidFill>
              </a:rPr>
              <a:t>a question mark, if it is a question.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 an exclamation mark, if it is an exclamation.</a:t>
            </a:r>
          </a:p>
        </p:txBody>
      </p:sp>
      <p:sp>
        <p:nvSpPr>
          <p:cNvPr id="18" name="Rectangle: Rounded Corners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689F07B-0DB9-374B-851D-01715FCB6209}"/>
              </a:ext>
            </a:extLst>
          </p:cNvPr>
          <p:cNvSpPr/>
          <p:nvPr/>
        </p:nvSpPr>
        <p:spPr>
          <a:xfrm>
            <a:off x="755650" y="5726113"/>
            <a:ext cx="725488" cy="366712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1EAB449B-234F-DF41-B321-8FB6A6EF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Reporting Clauses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B02130C5-ECE4-7F45-A4B1-9DFC5F6FE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After the speech itself, a reporting clause gives a little bit of information about </a:t>
            </a:r>
            <a:r>
              <a:rPr lang="en-GB" altLang="en-US" b="1">
                <a:solidFill>
                  <a:srgbClr val="0079C2"/>
                </a:solidFill>
              </a:rPr>
              <a:t>who is speaking </a:t>
            </a:r>
            <a:r>
              <a:rPr lang="en-GB" altLang="en-US">
                <a:solidFill>
                  <a:schemeClr val="tx1"/>
                </a:solidFill>
              </a:rPr>
              <a:t>and </a:t>
            </a:r>
            <a:r>
              <a:rPr lang="en-GB" altLang="en-US" b="1">
                <a:solidFill>
                  <a:srgbClr val="0079C2"/>
                </a:solidFill>
              </a:rPr>
              <a:t>how it was said</a:t>
            </a:r>
            <a:r>
              <a:rPr lang="en-GB" altLang="en-US">
                <a:solidFill>
                  <a:srgbClr val="0079C2"/>
                </a:solidFill>
              </a:rPr>
              <a:t>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“What’s the matter, Dina?” </a:t>
            </a:r>
            <a:r>
              <a:rPr lang="en-GB" altLang="en-US" b="1">
                <a:solidFill>
                  <a:srgbClr val="0079C2"/>
                </a:solidFill>
              </a:rPr>
              <a:t>said Sid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7BCC07-5D2D-9846-A370-10FC2F60E667}"/>
              </a:ext>
            </a:extLst>
          </p:cNvPr>
          <p:cNvCxnSpPr>
            <a:cxnSpLocks/>
          </p:cNvCxnSpPr>
          <p:nvPr/>
        </p:nvCxnSpPr>
        <p:spPr>
          <a:xfrm flipV="1">
            <a:off x="3819525" y="2419350"/>
            <a:ext cx="2144713" cy="269875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22">
            <a:extLst>
              <a:ext uri="{FF2B5EF4-FFF2-40B4-BE49-F238E27FC236}">
                <a16:creationId xmlns:a16="http://schemas.microsoft.com/office/drawing/2014/main" id="{4C0AE492-9254-B743-B93B-95EDEE367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3105150"/>
            <a:ext cx="339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Sid said it in a different way, you could change ‘said’ to...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sp>
        <p:nvSpPr>
          <p:cNvPr id="11270" name="TextBox 10">
            <a:extLst>
              <a:ext uri="{FF2B5EF4-FFF2-40B4-BE49-F238E27FC236}">
                <a16:creationId xmlns:a16="http://schemas.microsoft.com/office/drawing/2014/main" id="{822F7FB6-254E-3C46-9904-178EE2C9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2601913"/>
            <a:ext cx="3048000" cy="36830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this case, Sid is speaking.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DF3B-C66D-C945-969D-1F95E7AE6CB6}"/>
              </a:ext>
            </a:extLst>
          </p:cNvPr>
          <p:cNvSpPr/>
          <p:nvPr/>
        </p:nvSpPr>
        <p:spPr>
          <a:xfrm>
            <a:off x="3100388" y="2601913"/>
            <a:ext cx="2112962" cy="368300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Reporting Clauses</a:t>
            </a:r>
          </a:p>
        </p:txBody>
      </p:sp>
      <p:sp>
        <p:nvSpPr>
          <p:cNvPr id="11272" name="TextBox 5">
            <a:extLst>
              <a:ext uri="{FF2B5EF4-FFF2-40B4-BE49-F238E27FC236}">
                <a16:creationId xmlns:a16="http://schemas.microsoft.com/office/drawing/2014/main" id="{BDF893A4-6F36-5748-BFC6-E271E340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5135563"/>
            <a:ext cx="1754187" cy="522287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“What’s the matter, </a:t>
            </a:r>
            <a:br>
              <a:rPr lang="en-GB" altLang="en-US" sz="1400">
                <a:solidFill>
                  <a:schemeClr val="tx1"/>
                </a:solidFill>
              </a:rPr>
            </a:br>
            <a:r>
              <a:rPr lang="en-GB" altLang="en-US" sz="1400">
                <a:solidFill>
                  <a:schemeClr val="tx1"/>
                </a:solidFill>
              </a:rPr>
              <a:t>Dina?” </a:t>
            </a:r>
            <a:r>
              <a:rPr lang="en-GB" altLang="en-US" sz="1400" b="1">
                <a:solidFill>
                  <a:srgbClr val="0079C2"/>
                </a:solidFill>
              </a:rPr>
              <a:t>asked Sid</a:t>
            </a:r>
            <a:r>
              <a:rPr lang="en-GB" altLang="en-US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7FAE6E-DC15-F341-AAF5-EE8BB5D35316}"/>
              </a:ext>
            </a:extLst>
          </p:cNvPr>
          <p:cNvSpPr txBox="1"/>
          <p:nvPr/>
        </p:nvSpPr>
        <p:spPr>
          <a:xfrm>
            <a:off x="2640013" y="5135563"/>
            <a:ext cx="1963737" cy="522287"/>
          </a:xfrm>
          <a:prstGeom prst="rect">
            <a:avLst/>
          </a:prstGeom>
          <a:noFill/>
          <a:ln w="28575">
            <a:solidFill>
              <a:srgbClr val="0079C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“What’s the matter,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Dina?”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whispered Sid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23F8E1-BA2F-E24A-A5EF-2694E0E3F379}"/>
              </a:ext>
            </a:extLst>
          </p:cNvPr>
          <p:cNvSpPr txBox="1"/>
          <p:nvPr/>
        </p:nvSpPr>
        <p:spPr>
          <a:xfrm>
            <a:off x="4727575" y="5135563"/>
            <a:ext cx="1725613" cy="522287"/>
          </a:xfrm>
          <a:prstGeom prst="rect">
            <a:avLst/>
          </a:prstGeom>
          <a:noFill/>
          <a:ln w="28575">
            <a:solidFill>
              <a:srgbClr val="0079C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“What’s the matter,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Dina?”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uttered Sid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7A108B-6641-3B48-848A-832BD9CC9224}"/>
              </a:ext>
            </a:extLst>
          </p:cNvPr>
          <p:cNvSpPr txBox="1"/>
          <p:nvPr/>
        </p:nvSpPr>
        <p:spPr>
          <a:xfrm>
            <a:off x="6589713" y="5135563"/>
            <a:ext cx="1789112" cy="522287"/>
          </a:xfrm>
          <a:prstGeom prst="rect">
            <a:avLst/>
          </a:prstGeom>
          <a:noFill/>
          <a:ln w="28575">
            <a:solidFill>
              <a:srgbClr val="0079C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“What’s the matter,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Dina?”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shouted Sid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24" name="Rectangle: Rounded Corner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9E87263-6AC0-F24A-B2DC-AD52FC92042D}"/>
              </a:ext>
            </a:extLst>
          </p:cNvPr>
          <p:cNvSpPr/>
          <p:nvPr/>
        </p:nvSpPr>
        <p:spPr>
          <a:xfrm>
            <a:off x="755650" y="5735638"/>
            <a:ext cx="725488" cy="366712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11277" name="Picture 9">
            <a:extLst>
              <a:ext uri="{FF2B5EF4-FFF2-40B4-BE49-F238E27FC236}">
                <a16:creationId xmlns:a16="http://schemas.microsoft.com/office/drawing/2014/main" id="{9DD7E2ED-2810-2C45-9E19-F8633B61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087688"/>
            <a:ext cx="133667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C9262650-D731-4144-96F6-A552087F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It’s Your Turn…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7F01B002-A964-D248-9898-91F84E61F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a conversation between Aminah and her son, Sunil. Write the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direct speech on a whiteboard using inverted commas and the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correct punctuation.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68516727-A4A5-F240-A9D1-05DD3518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019425"/>
            <a:ext cx="398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74902E3-9DEC-104E-9B42-BC359DEC0D3E}"/>
              </a:ext>
            </a:extLst>
          </p:cNvPr>
          <p:cNvSpPr/>
          <p:nvPr/>
        </p:nvSpPr>
        <p:spPr>
          <a:xfrm>
            <a:off x="4157663" y="2617788"/>
            <a:ext cx="2965450" cy="636587"/>
          </a:xfrm>
          <a:prstGeom prst="wedgeRectCallout">
            <a:avLst>
              <a:gd name="adj1" fmla="val -45185"/>
              <a:gd name="adj2" fmla="val 121536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Sunil, can you come and help me send an email?</a:t>
            </a:r>
          </a:p>
        </p:txBody>
      </p:sp>
      <p:sp>
        <p:nvSpPr>
          <p:cNvPr id="12294" name="TextBox 11">
            <a:extLst>
              <a:ext uri="{FF2B5EF4-FFF2-40B4-BE49-F238E27FC236}">
                <a16:creationId xmlns:a16="http://schemas.microsoft.com/office/drawing/2014/main" id="{97699034-4E77-814B-9D62-77735773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5838825"/>
            <a:ext cx="97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Aminah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8C45CBF2-A805-314E-AED7-FF5D9E93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It’s Your Turn…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4ACDE7CB-35BF-004D-AE0E-B905C4E6D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a conversation between Mr. Miller and Max. Write the direct speech on a whiteboard using inverted commas and the correct punctuation.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Where more than one person is talking, remember to start new line for each new speaker.</a:t>
            </a: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C4F3EF1-3B77-9843-A327-AEABB2620118}"/>
              </a:ext>
            </a:extLst>
          </p:cNvPr>
          <p:cNvSpPr/>
          <p:nvPr/>
        </p:nvSpPr>
        <p:spPr>
          <a:xfrm>
            <a:off x="3089275" y="2973388"/>
            <a:ext cx="3109913" cy="638175"/>
          </a:xfrm>
          <a:prstGeom prst="wedgeRectCallout">
            <a:avLst>
              <a:gd name="adj1" fmla="val -55708"/>
              <a:gd name="adj2" fmla="val 91667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ea typeface="Sassoon Infant Rg" panose="02000503030000020003" pitchFamily="50" charset="0"/>
              </a:rPr>
              <a:t>Please could you take those to Jessica’s classroom?</a:t>
            </a:r>
          </a:p>
        </p:txBody>
      </p:sp>
      <p:sp>
        <p:nvSpPr>
          <p:cNvPr id="13317" name="TextBox 11">
            <a:extLst>
              <a:ext uri="{FF2B5EF4-FFF2-40B4-BE49-F238E27FC236}">
                <a16:creationId xmlns:a16="http://schemas.microsoft.com/office/drawing/2014/main" id="{1B23F3CE-35DF-B841-80A4-568F3817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2967038"/>
            <a:ext cx="121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Miller</a:t>
            </a:r>
          </a:p>
        </p:txBody>
      </p:sp>
      <p:sp>
        <p:nvSpPr>
          <p:cNvPr id="13318" name="TextBox 7">
            <a:extLst>
              <a:ext uri="{FF2B5EF4-FFF2-40B4-BE49-F238E27FC236}">
                <a16:creationId xmlns:a16="http://schemas.microsoft.com/office/drawing/2014/main" id="{1D1F53AE-AC58-D04B-9D1C-2773606FC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3697288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Max</a:t>
            </a:r>
          </a:p>
        </p:txBody>
      </p:sp>
      <p:pic>
        <p:nvPicPr>
          <p:cNvPr id="13319" name="Picture 9">
            <a:extLst>
              <a:ext uri="{FF2B5EF4-FFF2-40B4-BE49-F238E27FC236}">
                <a16:creationId xmlns:a16="http://schemas.microsoft.com/office/drawing/2014/main" id="{DCF5FFB6-C057-734E-9632-1DB19C99D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4067175"/>
            <a:ext cx="15208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>
            <a:extLst>
              <a:ext uri="{FF2B5EF4-FFF2-40B4-BE49-F238E27FC236}">
                <a16:creationId xmlns:a16="http://schemas.microsoft.com/office/drawing/2014/main" id="{461EE88B-D271-E149-937A-B384FC4A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b="6732"/>
          <a:stretch>
            <a:fillRect/>
          </a:stretch>
        </p:blipFill>
        <p:spPr bwMode="auto">
          <a:xfrm>
            <a:off x="1574800" y="3294063"/>
            <a:ext cx="22574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03AB316-4D32-0D4F-82A3-C24E8AE67D0F}"/>
              </a:ext>
            </a:extLst>
          </p:cNvPr>
          <p:cNvSpPr/>
          <p:nvPr/>
        </p:nvSpPr>
        <p:spPr>
          <a:xfrm>
            <a:off x="4071938" y="3814763"/>
            <a:ext cx="2805112" cy="385762"/>
          </a:xfrm>
          <a:prstGeom prst="wedgeRectCallout">
            <a:avLst>
              <a:gd name="adj1" fmla="val 46471"/>
              <a:gd name="adj2" fmla="val 140695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No problem, sir.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60FBC7A6-FE43-2F4D-96BB-B25BCB40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It’s Your Turn…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86B903E0-C07B-FF4E-A390-F7AC3C4F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a conversation between three friends. Write the direct speech on a whiteboard using inverted commas and the correct punctuation. Remember: new speaker, new line!</a:t>
            </a: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724A08C-E896-A346-A78A-5C91C005259A}"/>
              </a:ext>
            </a:extLst>
          </p:cNvPr>
          <p:cNvSpPr/>
          <p:nvPr/>
        </p:nvSpPr>
        <p:spPr>
          <a:xfrm>
            <a:off x="6210300" y="3386138"/>
            <a:ext cx="2178050" cy="636587"/>
          </a:xfrm>
          <a:prstGeom prst="wedgeRectCallout">
            <a:avLst>
              <a:gd name="adj1" fmla="val -69512"/>
              <a:gd name="adj2" fmla="val -15863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 you fancy going out for a meal?</a:t>
            </a:r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E9BA3717-5816-6B49-97B8-D523DC73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5840413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Alex</a:t>
            </a:r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id="{D13FF354-9D96-2244-9853-139BF3497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/>
          <a:stretch>
            <a:fillRect/>
          </a:stretch>
        </p:blipFill>
        <p:spPr bwMode="auto">
          <a:xfrm>
            <a:off x="5264150" y="3414713"/>
            <a:ext cx="56197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>
            <a:extLst>
              <a:ext uri="{FF2B5EF4-FFF2-40B4-BE49-F238E27FC236}">
                <a16:creationId xmlns:a16="http://schemas.microsoft.com/office/drawing/2014/main" id="{ACEAE6D1-7C54-5C42-85D1-07C0C1D4A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7" r="26413"/>
          <a:stretch>
            <a:fillRect/>
          </a:stretch>
        </p:blipFill>
        <p:spPr bwMode="auto">
          <a:xfrm>
            <a:off x="4156075" y="3429000"/>
            <a:ext cx="8318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>
            <a:extLst>
              <a:ext uri="{FF2B5EF4-FFF2-40B4-BE49-F238E27FC236}">
                <a16:creationId xmlns:a16="http://schemas.microsoft.com/office/drawing/2014/main" id="{1B8B3B86-6837-904D-A77D-2D536A415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0"/>
          <a:stretch>
            <a:fillRect/>
          </a:stretch>
        </p:blipFill>
        <p:spPr bwMode="auto">
          <a:xfrm>
            <a:off x="3059113" y="3289300"/>
            <a:ext cx="7778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16">
            <a:extLst>
              <a:ext uri="{FF2B5EF4-FFF2-40B4-BE49-F238E27FC236}">
                <a16:creationId xmlns:a16="http://schemas.microsoft.com/office/drawing/2014/main" id="{3FB5583C-4A1E-1A4E-9058-9790C79F5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5830888"/>
            <a:ext cx="87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Janine</a:t>
            </a:r>
          </a:p>
        </p:txBody>
      </p:sp>
      <p:sp>
        <p:nvSpPr>
          <p:cNvPr id="14346" name="TextBox 17">
            <a:extLst>
              <a:ext uri="{FF2B5EF4-FFF2-40B4-BE49-F238E27FC236}">
                <a16:creationId xmlns:a16="http://schemas.microsoft.com/office/drawing/2014/main" id="{B5CBE87F-4B2A-D647-99A5-8E436A3B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584041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Lisa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0A64FB6E-5B1D-3F4E-A6CD-D6B68985DFF3}"/>
              </a:ext>
            </a:extLst>
          </p:cNvPr>
          <p:cNvSpPr/>
          <p:nvPr/>
        </p:nvSpPr>
        <p:spPr>
          <a:xfrm>
            <a:off x="5180013" y="2643188"/>
            <a:ext cx="2640012" cy="347662"/>
          </a:xfrm>
          <a:prstGeom prst="wedgeRectCallout">
            <a:avLst>
              <a:gd name="adj1" fmla="val -60562"/>
              <a:gd name="adj2" fmla="val 206486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don’t really have any.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DFEB1A76-40A8-7740-A46F-7855318FFDC1}"/>
              </a:ext>
            </a:extLst>
          </p:cNvPr>
          <p:cNvSpPr/>
          <p:nvPr/>
        </p:nvSpPr>
        <p:spPr>
          <a:xfrm>
            <a:off x="989013" y="2643188"/>
            <a:ext cx="2139950" cy="638175"/>
          </a:xfrm>
          <a:prstGeom prst="wedgeRectCallout">
            <a:avLst>
              <a:gd name="adj1" fmla="val 52047"/>
              <a:gd name="adj2" fmla="val 99135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are your plans for tonight?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BE8BFB01-8144-004F-8F4C-50568F2B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Example Answers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EFA0494A-4DDF-EF40-ACC7-49F4CF74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How did you do? Did you remember the </a:t>
            </a:r>
            <a:r>
              <a:rPr lang="en-GB" altLang="en-US" sz="1600" b="1">
                <a:solidFill>
                  <a:srgbClr val="0079C2"/>
                </a:solidFill>
              </a:rPr>
              <a:t>inverted commas</a:t>
            </a:r>
            <a:r>
              <a:rPr lang="en-GB" altLang="en-US" sz="1600">
                <a:solidFill>
                  <a:schemeClr val="tx1"/>
                </a:solidFill>
              </a:rPr>
              <a:t>, </a:t>
            </a:r>
            <a:r>
              <a:rPr lang="en-GB" altLang="en-US" sz="1600" b="1">
                <a:solidFill>
                  <a:srgbClr val="0079C2"/>
                </a:solidFill>
              </a:rPr>
              <a:t>punctuation </a:t>
            </a:r>
            <a:r>
              <a:rPr lang="en-GB" altLang="en-US" sz="1600">
                <a:solidFill>
                  <a:schemeClr val="tx1"/>
                </a:solidFill>
              </a:rPr>
              <a:t>and </a:t>
            </a:r>
            <a:r>
              <a:rPr lang="en-GB" altLang="en-US" sz="1600" b="1">
                <a:solidFill>
                  <a:srgbClr val="0079C2"/>
                </a:solidFill>
              </a:rPr>
              <a:t>reporting clause</a:t>
            </a:r>
            <a:r>
              <a:rPr lang="en-GB" altLang="en-US" sz="160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5364" name="Group 1">
            <a:extLst>
              <a:ext uri="{FF2B5EF4-FFF2-40B4-BE49-F238E27FC236}">
                <a16:creationId xmlns:a16="http://schemas.microsoft.com/office/drawing/2014/main" id="{8BE2D2F7-969B-F045-9DFD-26E2B8F8E63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494088"/>
            <a:ext cx="1520825" cy="1776412"/>
            <a:chOff x="5803900" y="3412520"/>
            <a:chExt cx="1838313" cy="2148324"/>
          </a:xfrm>
        </p:grpSpPr>
        <p:pic>
          <p:nvPicPr>
            <p:cNvPr id="15373" name="Picture 2">
              <a:extLst>
                <a:ext uri="{FF2B5EF4-FFF2-40B4-BE49-F238E27FC236}">
                  <a16:creationId xmlns:a16="http://schemas.microsoft.com/office/drawing/2014/main" id="{8615FB1F-FA51-D142-A95C-07FDCC3BD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75"/>
            <a:stretch>
              <a:fillRect/>
            </a:stretch>
          </p:blipFill>
          <p:spPr bwMode="auto">
            <a:xfrm>
              <a:off x="7195208" y="3531021"/>
              <a:ext cx="447005" cy="197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5">
              <a:extLst>
                <a:ext uri="{FF2B5EF4-FFF2-40B4-BE49-F238E27FC236}">
                  <a16:creationId xmlns:a16="http://schemas.microsoft.com/office/drawing/2014/main" id="{FDC75F7C-299A-2E4A-86E2-221A7EB4E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7" r="26413"/>
            <a:stretch>
              <a:fillRect/>
            </a:stretch>
          </p:blipFill>
          <p:spPr bwMode="auto">
            <a:xfrm>
              <a:off x="6497003" y="3493059"/>
              <a:ext cx="660543" cy="206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3">
              <a:extLst>
                <a:ext uri="{FF2B5EF4-FFF2-40B4-BE49-F238E27FC236}">
                  <a16:creationId xmlns:a16="http://schemas.microsoft.com/office/drawing/2014/main" id="{312CED9A-7514-E345-A24E-1CAF5F211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90"/>
            <a:stretch>
              <a:fillRect/>
            </a:stretch>
          </p:blipFill>
          <p:spPr bwMode="auto">
            <a:xfrm>
              <a:off x="5803900" y="3412520"/>
              <a:ext cx="619088" cy="21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14">
            <a:extLst>
              <a:ext uri="{FF2B5EF4-FFF2-40B4-BE49-F238E27FC236}">
                <a16:creationId xmlns:a16="http://schemas.microsoft.com/office/drawing/2014/main" id="{8190A931-7FD4-5E44-8F16-5AFF4A4E0A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52638"/>
            <a:ext cx="19875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>
            <a:extLst>
              <a:ext uri="{FF2B5EF4-FFF2-40B4-BE49-F238E27FC236}">
                <a16:creationId xmlns:a16="http://schemas.microsoft.com/office/drawing/2014/main" id="{998DFAD5-3013-694B-9930-B36AF704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2597150"/>
            <a:ext cx="2451100" cy="8318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“Sunil, can you come and help me send an email?” shouted Aminah.</a:t>
            </a:r>
          </a:p>
        </p:txBody>
      </p:sp>
      <p:sp>
        <p:nvSpPr>
          <p:cNvPr id="15367" name="Rectangle 21">
            <a:extLst>
              <a:ext uri="{FF2B5EF4-FFF2-40B4-BE49-F238E27FC236}">
                <a16:creationId xmlns:a16="http://schemas.microsoft.com/office/drawing/2014/main" id="{CA027A37-07A8-C84F-A413-52F0A6900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267325"/>
            <a:ext cx="76327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It does not matter if you used said, asked, exclaimed or any other reporting verb – just don’t forget to mix it up a bit in your work. The same reporting verb too many times can get boring.</a:t>
            </a:r>
          </a:p>
        </p:txBody>
      </p:sp>
      <p:sp>
        <p:nvSpPr>
          <p:cNvPr id="15368" name="TextBox 22">
            <a:extLst>
              <a:ext uri="{FF2B5EF4-FFF2-40B4-BE49-F238E27FC236}">
                <a16:creationId xmlns:a16="http://schemas.microsoft.com/office/drawing/2014/main" id="{874FB836-0A70-C940-94AF-3B7BF929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3636963"/>
            <a:ext cx="2895600" cy="15684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“What are your plans for tonight?” asked Lisa.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“I don’t really have any,”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replied Janine.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“Do you fancy going out for a meal?” said Alex.</a:t>
            </a:r>
          </a:p>
        </p:txBody>
      </p:sp>
      <p:grpSp>
        <p:nvGrpSpPr>
          <p:cNvPr id="15369" name="Group 9">
            <a:extLst>
              <a:ext uri="{FF2B5EF4-FFF2-40B4-BE49-F238E27FC236}">
                <a16:creationId xmlns:a16="http://schemas.microsoft.com/office/drawing/2014/main" id="{7FC276AA-DD81-984D-87B3-70E3CC02B1D8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1876425"/>
            <a:ext cx="2312988" cy="2071688"/>
            <a:chOff x="5107619" y="2143663"/>
            <a:chExt cx="3493689" cy="3126260"/>
          </a:xfrm>
        </p:grpSpPr>
        <p:pic>
          <p:nvPicPr>
            <p:cNvPr id="15371" name="Picture 23">
              <a:extLst>
                <a:ext uri="{FF2B5EF4-FFF2-40B4-BE49-F238E27FC236}">
                  <a16:creationId xmlns:a16="http://schemas.microsoft.com/office/drawing/2014/main" id="{4C34314C-6B24-924C-95C8-DFC4288F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208" y="2915218"/>
              <a:ext cx="1521100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4">
              <a:extLst>
                <a:ext uri="{FF2B5EF4-FFF2-40B4-BE49-F238E27FC236}">
                  <a16:creationId xmlns:a16="http://schemas.microsoft.com/office/drawing/2014/main" id="{73B85CB5-AEDF-2148-BE52-278D0E546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6" b="6732"/>
            <a:stretch>
              <a:fillRect/>
            </a:stretch>
          </p:blipFill>
          <p:spPr bwMode="auto">
            <a:xfrm>
              <a:off x="5107619" y="2143663"/>
              <a:ext cx="2256791" cy="312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0" name="TextBox 25">
            <a:extLst>
              <a:ext uri="{FF2B5EF4-FFF2-40B4-BE49-F238E27FC236}">
                <a16:creationId xmlns:a16="http://schemas.microsoft.com/office/drawing/2014/main" id="{508FAB09-0787-6349-998E-84D40A63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4127500"/>
            <a:ext cx="2981325" cy="1076325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“Please could you take those to Jessica’s classroom?” asked Mr Miller.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“No problem, sir,” replied Max.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BDCED078-4AEE-0E41-AF2A-DA49B87A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Correctly Punctuate the Speech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CC44663B-4F3D-1045-948C-FDEF3D98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14450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Below are all examples of incorrectly punctuated speech.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Tell your partner why they are incorrect and correct them on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your whiteboard.</a:t>
            </a: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4A9890EF-BA57-1E46-8674-662966051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933700"/>
            <a:ext cx="5311775" cy="2586038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need to get off the bus here” said the driver.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Stop annoying me! shouted Sophie.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“Who goes there” grumbled the troll.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“What a beautiful day it is! rejoiced Sheila.”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“That’s all the money I have, explained Frank.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203</TotalTime>
  <Words>1068</Words>
  <Application>Microsoft Macintosh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Twinkl</vt:lpstr>
      <vt:lpstr>Twinkl SemiBold</vt:lpstr>
      <vt:lpstr>Office Theme</vt:lpstr>
      <vt:lpstr>PowerPoint Presentation</vt:lpstr>
      <vt:lpstr>Inverted Commas</vt:lpstr>
      <vt:lpstr>Punctuation</vt:lpstr>
      <vt:lpstr>Reporting Clauses</vt:lpstr>
      <vt:lpstr>It’s Your Turn…</vt:lpstr>
      <vt:lpstr>It’s Your Turn…</vt:lpstr>
      <vt:lpstr>It’s Your Turn…</vt:lpstr>
      <vt:lpstr>Example Answers</vt:lpstr>
      <vt:lpstr>Correctly Punctuate the Speech</vt:lpstr>
      <vt:lpstr>Correctly Punctuate the Speech</vt:lpstr>
      <vt:lpstr>Direct Speech Quick Quiz</vt:lpstr>
      <vt:lpstr>Direct Speech Quick Quiz</vt:lpstr>
      <vt:lpstr>Direct Speech Quick Quiz</vt:lpstr>
      <vt:lpstr>Direct Speech Quick Quiz</vt:lpstr>
      <vt:lpstr>Direct Speech Quick Quiz</vt:lpstr>
      <vt:lpstr>Direct Speech Quick 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Joshua Monteith</dc:creator>
  <cp:lastModifiedBy>Claire Pitts</cp:lastModifiedBy>
  <cp:revision>24</cp:revision>
  <dcterms:created xsi:type="dcterms:W3CDTF">2017-07-03T08:14:02Z</dcterms:created>
  <dcterms:modified xsi:type="dcterms:W3CDTF">2021-02-03T07:54:56Z</dcterms:modified>
</cp:coreProperties>
</file>