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71" r:id="rId5"/>
    <p:sldId id="287" r:id="rId6"/>
    <p:sldId id="288" r:id="rId7"/>
    <p:sldId id="289" r:id="rId8"/>
    <p:sldId id="258"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24"/>
  </p:normalViewPr>
  <p:slideViewPr>
    <p:cSldViewPr snapToGrid="0" snapToObjects="1">
      <p:cViewPr varScale="1">
        <p:scale>
          <a:sx n="117" d="100"/>
          <a:sy n="117" d="100"/>
        </p:scale>
        <p:origin x="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7187-6603-7C4C-941C-1EC776B91E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21EE65F-231B-164A-964F-3146793E0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5CB0178-584B-3549-ADA5-544A8BCEB2F7}"/>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5" name="Footer Placeholder 4">
            <a:extLst>
              <a:ext uri="{FF2B5EF4-FFF2-40B4-BE49-F238E27FC236}">
                <a16:creationId xmlns:a16="http://schemas.microsoft.com/office/drawing/2014/main" id="{92F13EFE-9624-B846-A010-058E5A7A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49713-5127-D64C-9E06-C0D6D7D84367}"/>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366960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BF44-A4DB-0B40-AE98-A71F01EF5DA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0E89BB-88D0-6144-B3B1-3E490184E5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704B6F-FD9C-5E41-B6F7-EC8FE85A3745}"/>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5" name="Footer Placeholder 4">
            <a:extLst>
              <a:ext uri="{FF2B5EF4-FFF2-40B4-BE49-F238E27FC236}">
                <a16:creationId xmlns:a16="http://schemas.microsoft.com/office/drawing/2014/main" id="{BBE4585B-D1E7-FE41-BF23-787362593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CE857-7A68-F941-8767-30C2CED3583F}"/>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316772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05DD7-9B26-A64D-BE3D-483C88D829F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9BD2AF-077F-7942-98FD-AEBD4EA268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7753FB-D9BC-B748-8FBE-3DA38CC63172}"/>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5" name="Footer Placeholder 4">
            <a:extLst>
              <a:ext uri="{FF2B5EF4-FFF2-40B4-BE49-F238E27FC236}">
                <a16:creationId xmlns:a16="http://schemas.microsoft.com/office/drawing/2014/main" id="{837C4691-2FB0-4D42-82E8-0F199604A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D52ED-3295-ED48-BDE0-41E7D4B65FDD}"/>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9583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3697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87235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irs Ic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A081E7C-DD70-E848-96E0-534A6975F956}"/>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airs">
            <a:extLst>
              <a:ext uri="{FF2B5EF4-FFF2-40B4-BE49-F238E27FC236}">
                <a16:creationId xmlns:a16="http://schemas.microsoft.com/office/drawing/2014/main" id="{5BE77286-78CA-2245-9217-C8A99729B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0" y="612775"/>
            <a:ext cx="11535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609597" y="2153355"/>
            <a:ext cx="10960100"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609598" y="485774"/>
            <a:ext cx="10960100" cy="1595581"/>
          </a:xfrm>
        </p:spPr>
        <p:txBody>
          <a:bodyPr>
            <a:normAutofit/>
          </a:bodyPr>
          <a:lstStyle>
            <a:lvl1pPr>
              <a:defRPr sz="3600" b="0">
                <a:latin typeface="Twinkl SemiBold" pitchFamily="2" charset="0"/>
              </a:defRPr>
            </a:lvl1pPr>
          </a:lstStyle>
          <a:p>
            <a:r>
              <a:rPr lang="en-US" dirty="0"/>
              <a:t>Click to edit Master title style</a:t>
            </a:r>
          </a:p>
        </p:txBody>
      </p:sp>
    </p:spTree>
    <p:extLst>
      <p:ext uri="{BB962C8B-B14F-4D97-AF65-F5344CB8AC3E}">
        <p14:creationId xmlns:p14="http://schemas.microsoft.com/office/powerpoint/2010/main" val="1504096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ole Class Ic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FA95290-FFBC-594B-A676-D185FC998EE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Whole Class">
            <a:extLst>
              <a:ext uri="{FF2B5EF4-FFF2-40B4-BE49-F238E27FC236}">
                <a16:creationId xmlns:a16="http://schemas.microsoft.com/office/drawing/2014/main" id="{0ED1B165-D6B3-C24C-8711-8B868469B7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733" y="612775"/>
            <a:ext cx="1651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598" y="485774"/>
            <a:ext cx="10960100" cy="1595581"/>
          </a:xfrm>
        </p:spPr>
        <p:txBody>
          <a:bodyPr>
            <a:normAutofit/>
          </a:bodyPr>
          <a:lstStyle>
            <a:lvl1pPr>
              <a:defRPr sz="3600" b="0">
                <a:latin typeface="Twinkl SemiBold" pitchFamily="2" charset="0"/>
              </a:defRPr>
            </a:lvl1pPr>
          </a:lstStyle>
          <a:p>
            <a:r>
              <a:rPr lang="en-US" dirty="0"/>
              <a:t>Click to edit Master title style</a:t>
            </a:r>
          </a:p>
        </p:txBody>
      </p:sp>
      <p:sp>
        <p:nvSpPr>
          <p:cNvPr id="8" name="Content Placeholder 2"/>
          <p:cNvSpPr>
            <a:spLocks noGrp="1"/>
          </p:cNvSpPr>
          <p:nvPr>
            <p:ph idx="1"/>
          </p:nvPr>
        </p:nvSpPr>
        <p:spPr>
          <a:xfrm>
            <a:off x="609597" y="2153355"/>
            <a:ext cx="10960100"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401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dividual Ic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9B41894-DA02-754A-A769-DAADECBFF41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Individual Work">
            <a:extLst>
              <a:ext uri="{FF2B5EF4-FFF2-40B4-BE49-F238E27FC236}">
                <a16:creationId xmlns:a16="http://schemas.microsoft.com/office/drawing/2014/main" id="{BFB26968-694C-B042-8445-EEEDBFC3DE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0" y="612775"/>
            <a:ext cx="11535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09598" y="485774"/>
            <a:ext cx="10960100" cy="1595581"/>
          </a:xfrm>
        </p:spPr>
        <p:txBody>
          <a:bodyPr>
            <a:normAutofit/>
          </a:bodyPr>
          <a:lstStyle>
            <a:lvl1pPr>
              <a:defRPr sz="3600" b="0">
                <a:latin typeface="Twinkl SemiBold" pitchFamily="2" charset="0"/>
              </a:defRPr>
            </a:lvl1pPr>
          </a:lstStyle>
          <a:p>
            <a:r>
              <a:rPr lang="en-US" dirty="0"/>
              <a:t>Click to edit Master title style</a:t>
            </a:r>
          </a:p>
        </p:txBody>
      </p:sp>
      <p:sp>
        <p:nvSpPr>
          <p:cNvPr id="11" name="Content Placeholder 2"/>
          <p:cNvSpPr>
            <a:spLocks noGrp="1"/>
          </p:cNvSpPr>
          <p:nvPr>
            <p:ph idx="1"/>
          </p:nvPr>
        </p:nvSpPr>
        <p:spPr>
          <a:xfrm>
            <a:off x="609597" y="2153355"/>
            <a:ext cx="10960100"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81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8263-DBBA-BF43-9272-E08BFB4CE4F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ECDAAC-2793-CD42-B69E-514302DEBA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5B6F-E004-CA40-B435-4686E49CC773}"/>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5" name="Footer Placeholder 4">
            <a:extLst>
              <a:ext uri="{FF2B5EF4-FFF2-40B4-BE49-F238E27FC236}">
                <a16:creationId xmlns:a16="http://schemas.microsoft.com/office/drawing/2014/main" id="{DFA4B288-FC07-6C43-9821-B4178B249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A4A84-BEFD-1443-8FB6-7CA7B10129C4}"/>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111019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4238-ABAC-8047-94D8-736B621E82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1F4732B-0CBC-314B-A423-ACFCA5F41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05B42BE-1ABA-ED4A-B061-2F19B2E3C251}"/>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5" name="Footer Placeholder 4">
            <a:extLst>
              <a:ext uri="{FF2B5EF4-FFF2-40B4-BE49-F238E27FC236}">
                <a16:creationId xmlns:a16="http://schemas.microsoft.com/office/drawing/2014/main" id="{5CA0DC01-1442-2E43-AA1E-CAC7DEC50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CE67C-7690-9E46-99DC-3B28BD1156BA}"/>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46875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63B1-E323-2340-A32F-D5C3ADCF88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22008F-6166-7940-AFFE-805BA04370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34C97D-245E-B94A-852B-22885C5AB4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18A794A-A5D7-724B-8936-5197E1914D5C}"/>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6" name="Footer Placeholder 5">
            <a:extLst>
              <a:ext uri="{FF2B5EF4-FFF2-40B4-BE49-F238E27FC236}">
                <a16:creationId xmlns:a16="http://schemas.microsoft.com/office/drawing/2014/main" id="{D98ABE58-F358-054C-8648-26FA08715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EF7C5-C600-6E44-94EE-34857F666760}"/>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146020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EEC6-EB15-2240-BD8A-A0C7B6BBDD8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64B991-B964-4D4A-A234-1DED78913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8F91FC-B953-4C4C-A92B-F189A0A21C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9B44DA9-8C65-E440-8682-2B3F143BA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4810B5-0EFE-6749-8135-8A904035BA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52B4B6-9C41-7848-86DE-F37D5CE17F39}"/>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8" name="Footer Placeholder 7">
            <a:extLst>
              <a:ext uri="{FF2B5EF4-FFF2-40B4-BE49-F238E27FC236}">
                <a16:creationId xmlns:a16="http://schemas.microsoft.com/office/drawing/2014/main" id="{CF4F57CF-4F86-6044-8D0F-6D6CA4306E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0DAEBA-EB29-954A-84C5-824D875EE842}"/>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74134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A06B-FE1F-4942-85AB-4E04B747225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61A100-6472-8644-BB7E-33704FDBEC24}"/>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4" name="Footer Placeholder 3">
            <a:extLst>
              <a:ext uri="{FF2B5EF4-FFF2-40B4-BE49-F238E27FC236}">
                <a16:creationId xmlns:a16="http://schemas.microsoft.com/office/drawing/2014/main" id="{B9C7BDDC-352D-6542-B028-2A295AEBFB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E3A740-89AC-E44A-A921-352DDC51E63B}"/>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407175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448B8-A9F2-9842-BD53-AC3E0C697D14}"/>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3" name="Footer Placeholder 2">
            <a:extLst>
              <a:ext uri="{FF2B5EF4-FFF2-40B4-BE49-F238E27FC236}">
                <a16:creationId xmlns:a16="http://schemas.microsoft.com/office/drawing/2014/main" id="{47F88CF7-C947-6E43-B1E7-C0F0D97941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0946BA-A4A1-E14C-9830-4CDC57581EED}"/>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188756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44AA-F296-F24C-A9CA-FFE559EE06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14CD0A2-9654-8D42-B591-12CCDD18B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EDB25CD-75DB-D746-ADEA-7AC4BAD53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4870C-1D67-0A43-9014-77C1F6E86E36}"/>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6" name="Footer Placeholder 5">
            <a:extLst>
              <a:ext uri="{FF2B5EF4-FFF2-40B4-BE49-F238E27FC236}">
                <a16:creationId xmlns:a16="http://schemas.microsoft.com/office/drawing/2014/main" id="{86867B6C-7E2F-814E-85F6-DFCAFE39F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3316D-45CA-7D4A-A953-D2CDB0119D1D}"/>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277804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3625-09D2-6944-9492-121C1E92AF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AA4DE7-DE8F-A947-AE7A-88F297D05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A6C930-469B-6249-87D4-152271326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D9C7F3-3306-3049-900F-85AB64E67DFE}"/>
              </a:ext>
            </a:extLst>
          </p:cNvPr>
          <p:cNvSpPr>
            <a:spLocks noGrp="1"/>
          </p:cNvSpPr>
          <p:nvPr>
            <p:ph type="dt" sz="half" idx="10"/>
          </p:nvPr>
        </p:nvSpPr>
        <p:spPr/>
        <p:txBody>
          <a:bodyPr/>
          <a:lstStyle/>
          <a:p>
            <a:fld id="{CE8F3C00-6BF4-D54A-AF74-197217596ACE}" type="datetimeFigureOut">
              <a:rPr lang="en-US" smtClean="0"/>
              <a:t>2/22/21</a:t>
            </a:fld>
            <a:endParaRPr lang="en-US"/>
          </a:p>
        </p:txBody>
      </p:sp>
      <p:sp>
        <p:nvSpPr>
          <p:cNvPr id="6" name="Footer Placeholder 5">
            <a:extLst>
              <a:ext uri="{FF2B5EF4-FFF2-40B4-BE49-F238E27FC236}">
                <a16:creationId xmlns:a16="http://schemas.microsoft.com/office/drawing/2014/main" id="{6D77C8A0-C07D-6E4F-A442-97F84ACB69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0C95F-8761-124E-B2B1-E5A2E8446D84}"/>
              </a:ext>
            </a:extLst>
          </p:cNvPr>
          <p:cNvSpPr>
            <a:spLocks noGrp="1"/>
          </p:cNvSpPr>
          <p:nvPr>
            <p:ph type="sldNum" sz="quarter" idx="12"/>
          </p:nvPr>
        </p:nvSpPr>
        <p:spPr/>
        <p:txBody>
          <a:bodyPr/>
          <a:lstStyle/>
          <a:p>
            <a:fld id="{353A1347-9886-C141-BB9A-FCD68A84C192}" type="slidenum">
              <a:rPr lang="en-US" smtClean="0"/>
              <a:t>‹#›</a:t>
            </a:fld>
            <a:endParaRPr lang="en-US"/>
          </a:p>
        </p:txBody>
      </p:sp>
    </p:spTree>
    <p:extLst>
      <p:ext uri="{BB962C8B-B14F-4D97-AF65-F5344CB8AC3E}">
        <p14:creationId xmlns:p14="http://schemas.microsoft.com/office/powerpoint/2010/main" val="38257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05F08-4222-7C41-A424-278A054C5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15E50B-BCCD-F740-A0B8-18EF502EB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A46496-87B1-0F42-A0B7-634145F1A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F3C00-6BF4-D54A-AF74-197217596ACE}" type="datetimeFigureOut">
              <a:rPr lang="en-US" smtClean="0"/>
              <a:t>2/22/21</a:t>
            </a:fld>
            <a:endParaRPr lang="en-US"/>
          </a:p>
        </p:txBody>
      </p:sp>
      <p:sp>
        <p:nvSpPr>
          <p:cNvPr id="5" name="Footer Placeholder 4">
            <a:extLst>
              <a:ext uri="{FF2B5EF4-FFF2-40B4-BE49-F238E27FC236}">
                <a16:creationId xmlns:a16="http://schemas.microsoft.com/office/drawing/2014/main" id="{72F8DE48-B5B2-2641-AB3A-36C6DC4FF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42D17B-ABCC-164D-9B13-0D2DA75D5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A1347-9886-C141-BB9A-FCD68A84C192}" type="slidenum">
              <a:rPr lang="en-US" smtClean="0"/>
              <a:t>‹#›</a:t>
            </a:fld>
            <a:endParaRPr lang="en-US"/>
          </a:p>
        </p:txBody>
      </p:sp>
    </p:spTree>
    <p:extLst>
      <p:ext uri="{BB962C8B-B14F-4D97-AF65-F5344CB8AC3E}">
        <p14:creationId xmlns:p14="http://schemas.microsoft.com/office/powerpoint/2010/main" val="201035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bc.co.uk/learning/schoolradio/subjects/history/ww2clips/speeches/chamberlain_declares_war" TargetMode="Externa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What Life Was Like During the London Blitz | JSTOR Daily">
            <a:extLst>
              <a:ext uri="{FF2B5EF4-FFF2-40B4-BE49-F238E27FC236}">
                <a16:creationId xmlns:a16="http://schemas.microsoft.com/office/drawing/2014/main" id="{63B0C166-3210-B241-8E66-9FA99B451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42" y="4238357"/>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ndon's night of fires: the beginning of the blitz | The blitz | The  Guardian">
            <a:extLst>
              <a:ext uri="{FF2B5EF4-FFF2-40B4-BE49-F238E27FC236}">
                <a16:creationId xmlns:a16="http://schemas.microsoft.com/office/drawing/2014/main" id="{F544933F-1B63-0245-805F-C5D24C187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357" y="3637878"/>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lag of Nazi Germany - Wikipedia">
            <a:extLst>
              <a:ext uri="{FF2B5EF4-FFF2-40B4-BE49-F238E27FC236}">
                <a16:creationId xmlns:a16="http://schemas.microsoft.com/office/drawing/2014/main" id="{6F8A5783-E775-454A-A199-3EDA8A5A9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8" y="2052957"/>
            <a:ext cx="3683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atistics show how the Luftwaffe could have won the Battle of Britain">
            <a:extLst>
              <a:ext uri="{FF2B5EF4-FFF2-40B4-BE49-F238E27FC236}">
                <a16:creationId xmlns:a16="http://schemas.microsoft.com/office/drawing/2014/main" id="{2BE6E2A8-C547-6146-B152-3F6E69E85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529" y="119744"/>
            <a:ext cx="3937000" cy="2070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rld War II: Causes and Timeline | HISTORY.com - HISTORY">
            <a:extLst>
              <a:ext uri="{FF2B5EF4-FFF2-40B4-BE49-F238E27FC236}">
                <a16:creationId xmlns:a16="http://schemas.microsoft.com/office/drawing/2014/main" id="{F6A112ED-D5A7-9E4E-9B3B-C337284A14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14" y="1351878"/>
            <a:ext cx="355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F74B652-EDA8-8E45-B05D-51A9FBD54C7E}"/>
              </a:ext>
            </a:extLst>
          </p:cNvPr>
          <p:cNvPicPr>
            <a:picLocks noChangeAspect="1"/>
          </p:cNvPicPr>
          <p:nvPr/>
        </p:nvPicPr>
        <p:blipFill>
          <a:blip r:embed="rId7"/>
          <a:stretch>
            <a:fillRect/>
          </a:stretch>
        </p:blipFill>
        <p:spPr>
          <a:xfrm>
            <a:off x="306699" y="119744"/>
            <a:ext cx="2118120" cy="3272496"/>
          </a:xfrm>
          <a:prstGeom prst="rect">
            <a:avLst/>
          </a:prstGeom>
        </p:spPr>
      </p:pic>
      <p:pic>
        <p:nvPicPr>
          <p:cNvPr id="1028" name="Picture 4">
            <a:extLst>
              <a:ext uri="{FF2B5EF4-FFF2-40B4-BE49-F238E27FC236}">
                <a16:creationId xmlns:a16="http://schemas.microsoft.com/office/drawing/2014/main" id="{33403CD6-CDC6-6A4F-884D-87794460BF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3207" y="927558"/>
            <a:ext cx="2080079" cy="2824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sdom Learning Briton Needs You WW1 Propaganda War A4 poster: Amazon.co.uk:  Kitchen &amp; Home">
            <a:extLst>
              <a:ext uri="{FF2B5EF4-FFF2-40B4-BE49-F238E27FC236}">
                <a16:creationId xmlns:a16="http://schemas.microsoft.com/office/drawing/2014/main" id="{A0346B16-8BE6-8948-8530-7B48E61F47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375" y="2149112"/>
            <a:ext cx="3274757" cy="4635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itish propaganda during World War II - Wikipedia">
            <a:extLst>
              <a:ext uri="{FF2B5EF4-FFF2-40B4-BE49-F238E27FC236}">
                <a16:creationId xmlns:a16="http://schemas.microsoft.com/office/drawing/2014/main" id="{24825C4F-E780-BA45-A34F-23365B4C2C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4847" y="3429000"/>
            <a:ext cx="23368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print of a WWII Propaganda Poster | Zazzle.co.uk">
            <a:extLst>
              <a:ext uri="{FF2B5EF4-FFF2-40B4-BE49-F238E27FC236}">
                <a16:creationId xmlns:a16="http://schemas.microsoft.com/office/drawing/2014/main" id="{5AF03759-CC5A-6243-B976-F27A5B9F000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4472" t="3747" r="14391" b="5581"/>
          <a:stretch/>
        </p:blipFill>
        <p:spPr bwMode="auto">
          <a:xfrm>
            <a:off x="61041" y="4262757"/>
            <a:ext cx="1978505" cy="2521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7B0E10-6945-624D-842E-2FA582C9F03C}"/>
              </a:ext>
            </a:extLst>
          </p:cNvPr>
          <p:cNvSpPr txBox="1"/>
          <p:nvPr/>
        </p:nvSpPr>
        <p:spPr>
          <a:xfrm>
            <a:off x="6186927" y="186637"/>
            <a:ext cx="4996543" cy="646331"/>
          </a:xfrm>
          <a:prstGeom prst="rect">
            <a:avLst/>
          </a:prstGeom>
          <a:noFill/>
        </p:spPr>
        <p:txBody>
          <a:bodyPr wrap="square" rtlCol="0">
            <a:spAutoFit/>
          </a:bodyPr>
          <a:lstStyle/>
          <a:p>
            <a:r>
              <a:rPr lang="en-US" b="1" dirty="0"/>
              <a:t>World War II</a:t>
            </a:r>
          </a:p>
          <a:p>
            <a:r>
              <a:rPr lang="en-US" dirty="0"/>
              <a:t>What do you think each of these pictures shows?</a:t>
            </a:r>
          </a:p>
        </p:txBody>
      </p:sp>
    </p:spTree>
    <p:extLst>
      <p:ext uri="{BB962C8B-B14F-4D97-AF65-F5344CB8AC3E}">
        <p14:creationId xmlns:p14="http://schemas.microsoft.com/office/powerpoint/2010/main" val="31193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417B47-516A-8643-AC92-DF3416E07340}"/>
              </a:ext>
            </a:extLst>
          </p:cNvPr>
          <p:cNvSpPr txBox="1"/>
          <p:nvPr/>
        </p:nvSpPr>
        <p:spPr>
          <a:xfrm>
            <a:off x="783771" y="359229"/>
            <a:ext cx="10167258" cy="646331"/>
          </a:xfrm>
          <a:prstGeom prst="rect">
            <a:avLst/>
          </a:prstGeom>
          <a:noFill/>
        </p:spPr>
        <p:txBody>
          <a:bodyPr wrap="square" rtlCol="0">
            <a:spAutoFit/>
          </a:bodyPr>
          <a:lstStyle/>
          <a:p>
            <a:r>
              <a:rPr lang="en-US" dirty="0"/>
              <a:t>Now you need to fill in the table below (attached as a separate sheet to print out) or draw your own and send me at least five ideas in first two columns. We can revisit this sheet at the end of the topic.</a:t>
            </a:r>
          </a:p>
        </p:txBody>
      </p:sp>
      <p:pic>
        <p:nvPicPr>
          <p:cNvPr id="3" name="Picture 2">
            <a:extLst>
              <a:ext uri="{FF2B5EF4-FFF2-40B4-BE49-F238E27FC236}">
                <a16:creationId xmlns:a16="http://schemas.microsoft.com/office/drawing/2014/main" id="{99D06C7C-BB15-EC4C-91B2-A0961D430E48}"/>
              </a:ext>
            </a:extLst>
          </p:cNvPr>
          <p:cNvPicPr/>
          <p:nvPr/>
        </p:nvPicPr>
        <p:blipFill>
          <a:blip r:embed="rId2"/>
          <a:stretch>
            <a:fillRect/>
          </a:stretch>
        </p:blipFill>
        <p:spPr>
          <a:xfrm>
            <a:off x="1593533" y="1005560"/>
            <a:ext cx="8551954" cy="5401590"/>
          </a:xfrm>
          <a:prstGeom prst="rect">
            <a:avLst/>
          </a:prstGeom>
        </p:spPr>
      </p:pic>
    </p:spTree>
    <p:extLst>
      <p:ext uri="{BB962C8B-B14F-4D97-AF65-F5344CB8AC3E}">
        <p14:creationId xmlns:p14="http://schemas.microsoft.com/office/powerpoint/2010/main" val="46011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54ED1567-15E8-4FD6-8675-C9669E0CB78A}"/>
              </a:ext>
            </a:extLst>
          </p:cNvPr>
          <p:cNvSpPr/>
          <p:nvPr/>
        </p:nvSpPr>
        <p:spPr>
          <a:xfrm>
            <a:off x="7594456" y="1919411"/>
            <a:ext cx="2389333" cy="2389333"/>
          </a:xfrm>
          <a:prstGeom prst="ellipse">
            <a:avLst/>
          </a:prstGeom>
          <a:solidFill>
            <a:srgbClr val="696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1963616" y="765175"/>
            <a:ext cx="8264769" cy="994306"/>
          </a:xfrm>
          <a:prstGeom prst="roundRect">
            <a:avLst>
              <a:gd name="adj" fmla="val 0"/>
            </a:avLst>
          </a:prstGeom>
          <a:solidFill>
            <a:srgbClr val="649673"/>
          </a:solidFill>
        </p:spPr>
        <p:txBody>
          <a:bodyPr/>
          <a:lstStyle/>
          <a:p>
            <a:r>
              <a:rPr lang="en-GB" sz="3400" dirty="0">
                <a:solidFill>
                  <a:schemeClr val="bg1"/>
                </a:solidFill>
                <a:latin typeface="Twinkl SemiBold" pitchFamily="2" charset="0"/>
              </a:rPr>
              <a:t>How Did the Second World War Start?</a:t>
            </a:r>
          </a:p>
        </p:txBody>
      </p:sp>
      <p:sp>
        <p:nvSpPr>
          <p:cNvPr id="3" name="Rectangle 2">
            <a:extLst>
              <a:ext uri="{FF2B5EF4-FFF2-40B4-BE49-F238E27FC236}">
                <a16:creationId xmlns:a16="http://schemas.microsoft.com/office/drawing/2014/main" id="{D6D4B39A-BCC1-4EEB-9577-C87A601743D7}"/>
              </a:ext>
            </a:extLst>
          </p:cNvPr>
          <p:cNvSpPr/>
          <p:nvPr/>
        </p:nvSpPr>
        <p:spPr>
          <a:xfrm>
            <a:off x="2243931" y="1919410"/>
            <a:ext cx="4687338" cy="227783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bg2">
                    <a:lumMod val="10000"/>
                  </a:schemeClr>
                </a:solidFill>
                <a:latin typeface="Twinkl" pitchFamily="50" charset="0"/>
              </a:rPr>
              <a:t>The origins of the Second World War were in the First World War. The First World War ended with an agreement called the Treaty of Versailles which was signed </a:t>
            </a:r>
            <a:r>
              <a:rPr lang="en-GB" sz="1600">
                <a:solidFill>
                  <a:schemeClr val="bg2">
                    <a:lumMod val="10000"/>
                  </a:schemeClr>
                </a:solidFill>
                <a:latin typeface="Twinkl" pitchFamily="50" charset="0"/>
              </a:rPr>
              <a:t>in 1919. </a:t>
            </a:r>
            <a:r>
              <a:rPr lang="en-GB" sz="1600" dirty="0">
                <a:solidFill>
                  <a:schemeClr val="bg2">
                    <a:lumMod val="10000"/>
                  </a:schemeClr>
                </a:solidFill>
                <a:latin typeface="Twinkl" pitchFamily="50" charset="0"/>
              </a:rPr>
              <a:t>The terms of the treaty stated that Germany had to totally </a:t>
            </a:r>
            <a:r>
              <a:rPr lang="en-GB" sz="1600" b="1" dirty="0">
                <a:solidFill>
                  <a:schemeClr val="bg2">
                    <a:lumMod val="10000"/>
                  </a:schemeClr>
                </a:solidFill>
                <a:latin typeface="Twinkl" pitchFamily="50" charset="0"/>
                <a:hlinkClick r:id="" action="ppaction://noaction"/>
              </a:rPr>
              <a:t>disarm</a:t>
            </a:r>
            <a:r>
              <a:rPr lang="en-GB" sz="1600" dirty="0">
                <a:solidFill>
                  <a:schemeClr val="bg2">
                    <a:lumMod val="10000"/>
                  </a:schemeClr>
                </a:solidFill>
                <a:latin typeface="Twinkl" pitchFamily="50" charset="0"/>
              </a:rPr>
              <a:t> and pay </a:t>
            </a:r>
            <a:r>
              <a:rPr lang="en-GB" sz="1600" b="1" dirty="0">
                <a:solidFill>
                  <a:schemeClr val="bg2">
                    <a:lumMod val="10000"/>
                  </a:schemeClr>
                </a:solidFill>
                <a:latin typeface="Twinkl" pitchFamily="50" charset="0"/>
                <a:hlinkClick r:id="" action="ppaction://noaction"/>
              </a:rPr>
              <a:t>reparations</a:t>
            </a:r>
            <a:r>
              <a:rPr lang="en-GB" sz="1600" dirty="0">
                <a:solidFill>
                  <a:schemeClr val="bg2">
                    <a:lumMod val="10000"/>
                  </a:schemeClr>
                </a:solidFill>
                <a:latin typeface="Twinkl" pitchFamily="50" charset="0"/>
              </a:rPr>
              <a:t> to some of the countries they had fought against. These reparations came to billions of pounds. Germany had to give away its </a:t>
            </a:r>
            <a:r>
              <a:rPr lang="en-GB" sz="1600" b="1" dirty="0">
                <a:solidFill>
                  <a:schemeClr val="bg2">
                    <a:lumMod val="10000"/>
                  </a:schemeClr>
                </a:solidFill>
                <a:latin typeface="Twinkl" pitchFamily="50" charset="0"/>
                <a:hlinkClick r:id="" action="ppaction://noaction"/>
              </a:rPr>
              <a:t>colonies</a:t>
            </a:r>
            <a:r>
              <a:rPr lang="en-GB" sz="1600" dirty="0">
                <a:solidFill>
                  <a:schemeClr val="bg2">
                    <a:lumMod val="10000"/>
                  </a:schemeClr>
                </a:solidFill>
                <a:latin typeface="Twinkl" pitchFamily="50" charset="0"/>
              </a:rPr>
              <a:t> to France and the United Kingdom.</a:t>
            </a:r>
          </a:p>
        </p:txBody>
      </p:sp>
      <p:sp>
        <p:nvSpPr>
          <p:cNvPr id="4" name="Talk About It">
            <a:extLst>
              <a:ext uri="{FF2B5EF4-FFF2-40B4-BE49-F238E27FC236}">
                <a16:creationId xmlns:a16="http://schemas.microsoft.com/office/drawing/2014/main" id="{952E1822-CFCA-419A-B83C-A705C3FB8B53}"/>
              </a:ext>
            </a:extLst>
          </p:cNvPr>
          <p:cNvSpPr/>
          <p:nvPr/>
        </p:nvSpPr>
        <p:spPr>
          <a:xfrm>
            <a:off x="2279651" y="5741377"/>
            <a:ext cx="1732572" cy="35144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Talk About It</a:t>
            </a:r>
          </a:p>
        </p:txBody>
      </p:sp>
      <p:sp>
        <p:nvSpPr>
          <p:cNvPr id="36" name="Rectangle 35">
            <a:extLst>
              <a:ext uri="{FF2B5EF4-FFF2-40B4-BE49-F238E27FC236}">
                <a16:creationId xmlns:a16="http://schemas.microsoft.com/office/drawing/2014/main" id="{061B01DA-2E54-4BF3-AF2B-687B97E37645}"/>
              </a:ext>
            </a:extLst>
          </p:cNvPr>
          <p:cNvSpPr/>
          <p:nvPr/>
        </p:nvSpPr>
        <p:spPr>
          <a:xfrm>
            <a:off x="4259997" y="5629886"/>
            <a:ext cx="5723792" cy="57443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bg2">
                    <a:lumMod val="10000"/>
                  </a:schemeClr>
                </a:solidFill>
                <a:latin typeface="Twinkl" pitchFamily="50" charset="0"/>
              </a:rPr>
              <a:t>Do you think the terms of the Treaty of Versailles were fair? </a:t>
            </a:r>
            <a:br>
              <a:rPr lang="en-GB" sz="1600" dirty="0">
                <a:solidFill>
                  <a:schemeClr val="bg2">
                    <a:lumMod val="10000"/>
                  </a:schemeClr>
                </a:solidFill>
                <a:latin typeface="Twinkl" pitchFamily="50" charset="0"/>
              </a:rPr>
            </a:br>
            <a:r>
              <a:rPr lang="en-GB" sz="1600" dirty="0">
                <a:solidFill>
                  <a:schemeClr val="bg2">
                    <a:lumMod val="10000"/>
                  </a:schemeClr>
                </a:solidFill>
                <a:latin typeface="Twinkl" pitchFamily="50" charset="0"/>
              </a:rPr>
              <a:t>How do you think German people felt about it?</a:t>
            </a:r>
          </a:p>
        </p:txBody>
      </p:sp>
      <p:sp>
        <p:nvSpPr>
          <p:cNvPr id="37" name="Title 20">
            <a:extLst>
              <a:ext uri="{FF2B5EF4-FFF2-40B4-BE49-F238E27FC236}">
                <a16:creationId xmlns:a16="http://schemas.microsoft.com/office/drawing/2014/main" id="{C9E2668A-C30A-4101-80CA-A69ADC243733}"/>
              </a:ext>
            </a:extLst>
          </p:cNvPr>
          <p:cNvSpPr txBox="1">
            <a:spLocks/>
          </p:cNvSpPr>
          <p:nvPr/>
        </p:nvSpPr>
        <p:spPr>
          <a:xfrm>
            <a:off x="1963615" y="4518615"/>
            <a:ext cx="8264769" cy="901397"/>
          </a:xfrm>
          <a:prstGeom prst="roundRect">
            <a:avLst>
              <a:gd name="adj" fmla="val 0"/>
            </a:avLst>
          </a:prstGeom>
          <a:solidFill>
            <a:srgbClr val="649673"/>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400" dirty="0">
              <a:solidFill>
                <a:schemeClr val="bg1"/>
              </a:solidFill>
              <a:latin typeface="Twinkl SemiBold" pitchFamily="2" charset="0"/>
            </a:endParaRPr>
          </a:p>
        </p:txBody>
      </p:sp>
      <p:pic>
        <p:nvPicPr>
          <p:cNvPr id="38" name="Picture 37">
            <a:extLst>
              <a:ext uri="{FF2B5EF4-FFF2-40B4-BE49-F238E27FC236}">
                <a16:creationId xmlns:a16="http://schemas.microsoft.com/office/drawing/2014/main" id="{5E2E3B5E-9AD1-4FB7-B246-406A2D543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5405" y="1850217"/>
            <a:ext cx="4012665" cy="3569795"/>
          </a:xfrm>
          <a:prstGeom prst="rect">
            <a:avLst/>
          </a:prstGeom>
        </p:spPr>
      </p:pic>
    </p:spTree>
    <p:extLst>
      <p:ext uri="{BB962C8B-B14F-4D97-AF65-F5344CB8AC3E}">
        <p14:creationId xmlns:p14="http://schemas.microsoft.com/office/powerpoint/2010/main" val="2590001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nextCondLst>
                <p:cond evt="onClick" delay="0">
                  <p:tgtEl>
                    <p:spTgt spid="4"/>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94C96C76-0249-4B81-9C3C-716483E38B68}"/>
              </a:ext>
            </a:extLst>
          </p:cNvPr>
          <p:cNvSpPr/>
          <p:nvPr/>
        </p:nvSpPr>
        <p:spPr>
          <a:xfrm>
            <a:off x="2279651" y="4185385"/>
            <a:ext cx="1907441" cy="1907441"/>
          </a:xfrm>
          <a:prstGeom prst="ellipse">
            <a:avLst/>
          </a:prstGeom>
          <a:solidFill>
            <a:srgbClr val="FFFFFF"/>
          </a:solidFill>
          <a:ln w="28575">
            <a:solidFill>
              <a:srgbClr val="649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6D4B39A-BCC1-4EEB-9577-C87A601743D7}"/>
              </a:ext>
            </a:extLst>
          </p:cNvPr>
          <p:cNvSpPr/>
          <p:nvPr/>
        </p:nvSpPr>
        <p:spPr>
          <a:xfrm>
            <a:off x="2279651" y="2074254"/>
            <a:ext cx="5627565" cy="1275616"/>
          </a:xfrm>
          <a:prstGeom prst="rect">
            <a:avLst/>
          </a:prstGeom>
          <a:solidFill>
            <a:srgbClr val="FFFFFF"/>
          </a:solidFill>
          <a:ln w="28575">
            <a:solidFill>
              <a:srgbClr val="649673"/>
            </a:solidFill>
          </a:ln>
        </p:spPr>
        <p:style>
          <a:lnRef idx="2">
            <a:schemeClr val="accent1">
              <a:shade val="50000"/>
            </a:schemeClr>
          </a:lnRef>
          <a:fillRef idx="1">
            <a:schemeClr val="accent1"/>
          </a:fillRef>
          <a:effectRef idx="0">
            <a:schemeClr val="accent1"/>
          </a:effectRef>
          <a:fontRef idx="minor">
            <a:schemeClr val="lt1"/>
          </a:fontRef>
        </p:style>
        <p:txBody>
          <a:bodyPr lIns="108000" rIns="1512000" rtlCol="0" anchor="ctr"/>
          <a:lstStyle/>
          <a:p>
            <a:r>
              <a:rPr lang="en-GB" sz="1600" dirty="0">
                <a:solidFill>
                  <a:schemeClr val="bg2">
                    <a:lumMod val="10000"/>
                  </a:schemeClr>
                </a:solidFill>
                <a:latin typeface="Twinkl" pitchFamily="50" charset="0"/>
              </a:rPr>
              <a:t>Paying reparations caused lots of </a:t>
            </a:r>
            <a:r>
              <a:rPr lang="en-GB" sz="1600" b="1" dirty="0">
                <a:solidFill>
                  <a:schemeClr val="bg2">
                    <a:lumMod val="10000"/>
                  </a:schemeClr>
                </a:solidFill>
                <a:latin typeface="Twinkl" pitchFamily="50" charset="0"/>
                <a:hlinkClick r:id="" action="ppaction://noaction"/>
              </a:rPr>
              <a:t>financial</a:t>
            </a:r>
            <a:r>
              <a:rPr lang="en-GB" sz="1600" dirty="0">
                <a:solidFill>
                  <a:schemeClr val="bg2">
                    <a:lumMod val="10000"/>
                  </a:schemeClr>
                </a:solidFill>
                <a:latin typeface="Twinkl" pitchFamily="50" charset="0"/>
              </a:rPr>
              <a:t> problems in Germany. At one point, a loaf of bread cost so much money, you had to carry the money in a suitcase!</a:t>
            </a:r>
          </a:p>
        </p:txBody>
      </p:sp>
      <p:pic>
        <p:nvPicPr>
          <p:cNvPr id="10" name="Picture 9">
            <a:extLst>
              <a:ext uri="{FF2B5EF4-FFF2-40B4-BE49-F238E27FC236}">
                <a16:creationId xmlns:a16="http://schemas.microsoft.com/office/drawing/2014/main" id="{CB4B563E-C6E4-426E-9EB8-F4D5C5DC5C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6" r="27432"/>
          <a:stretch/>
        </p:blipFill>
        <p:spPr>
          <a:xfrm>
            <a:off x="6096001" y="2074252"/>
            <a:ext cx="3887788" cy="3887788"/>
          </a:xfrm>
          <a:prstGeom prst="flowChartConnector">
            <a:avLst/>
          </a:prstGeom>
        </p:spPr>
      </p:pic>
      <p:sp>
        <p:nvSpPr>
          <p:cNvPr id="21" name="Title 20"/>
          <p:cNvSpPr>
            <a:spLocks noGrp="1"/>
          </p:cNvSpPr>
          <p:nvPr>
            <p:ph type="title"/>
          </p:nvPr>
        </p:nvSpPr>
        <p:spPr>
          <a:xfrm>
            <a:off x="1963616" y="765175"/>
            <a:ext cx="8264769" cy="994306"/>
          </a:xfrm>
          <a:prstGeom prst="roundRect">
            <a:avLst>
              <a:gd name="adj" fmla="val 0"/>
            </a:avLst>
          </a:prstGeom>
          <a:solidFill>
            <a:srgbClr val="649673"/>
          </a:solidFill>
        </p:spPr>
        <p:txBody>
          <a:bodyPr/>
          <a:lstStyle/>
          <a:p>
            <a:r>
              <a:rPr lang="en-GB" sz="3400" dirty="0">
                <a:solidFill>
                  <a:schemeClr val="bg1"/>
                </a:solidFill>
                <a:latin typeface="Twinkl SemiBold" pitchFamily="2" charset="0"/>
              </a:rPr>
              <a:t>How Did the Second World War Start?</a:t>
            </a:r>
          </a:p>
        </p:txBody>
      </p:sp>
      <p:sp>
        <p:nvSpPr>
          <p:cNvPr id="9" name="Oval 8">
            <a:extLst>
              <a:ext uri="{FF2B5EF4-FFF2-40B4-BE49-F238E27FC236}">
                <a16:creationId xmlns:a16="http://schemas.microsoft.com/office/drawing/2014/main" id="{6C5BAB48-DF82-4A88-9626-C6A8CED67607}"/>
              </a:ext>
            </a:extLst>
          </p:cNvPr>
          <p:cNvSpPr/>
          <p:nvPr/>
        </p:nvSpPr>
        <p:spPr>
          <a:xfrm>
            <a:off x="6096000" y="2074253"/>
            <a:ext cx="3887788" cy="3887788"/>
          </a:xfrm>
          <a:prstGeom prst="ellipse">
            <a:avLst/>
          </a:prstGeom>
          <a:noFill/>
          <a:ln w="28575">
            <a:solidFill>
              <a:srgbClr val="649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85DF0B7-5242-41B8-A354-91D0E3459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60189" y="4413903"/>
            <a:ext cx="1878945" cy="1652301"/>
          </a:xfrm>
          <a:prstGeom prst="rect">
            <a:avLst/>
          </a:prstGeom>
        </p:spPr>
      </p:pic>
      <p:pic>
        <p:nvPicPr>
          <p:cNvPr id="12" name="Picture 11">
            <a:extLst>
              <a:ext uri="{FF2B5EF4-FFF2-40B4-BE49-F238E27FC236}">
                <a16:creationId xmlns:a16="http://schemas.microsoft.com/office/drawing/2014/main" id="{827B06B0-47D4-4324-A776-B17B1E89B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589" y="4493146"/>
            <a:ext cx="1705563" cy="1291917"/>
          </a:xfrm>
          <a:prstGeom prst="rect">
            <a:avLst/>
          </a:prstGeom>
        </p:spPr>
      </p:pic>
    </p:spTree>
    <p:extLst>
      <p:ext uri="{BB962C8B-B14F-4D97-AF65-F5344CB8AC3E}">
        <p14:creationId xmlns:p14="http://schemas.microsoft.com/office/powerpoint/2010/main" val="31674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5DC980-4EB1-3E4D-883C-46093D672855}"/>
              </a:ext>
            </a:extLst>
          </p:cNvPr>
          <p:cNvSpPr/>
          <p:nvPr/>
        </p:nvSpPr>
        <p:spPr>
          <a:xfrm>
            <a:off x="2279650" y="1514475"/>
            <a:ext cx="7632700" cy="4578350"/>
          </a:xfrm>
          <a:prstGeom prst="rect">
            <a:avLst/>
          </a:prstGeom>
          <a:solidFill>
            <a:schemeClr val="bg1"/>
          </a:solidFill>
          <a:ln w="38100">
            <a:solidFill>
              <a:srgbClr val="2B694E"/>
            </a:solidFill>
          </a:ln>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marL="285750" indent="-285750" algn="ctr">
              <a:buFont typeface="Arial" panose="020B0604020202020204" pitchFamily="34" charset="0"/>
              <a:buChar char="•"/>
              <a:defRPr/>
            </a:pPr>
            <a:endParaRPr lang="en-GB"/>
          </a:p>
        </p:txBody>
      </p:sp>
      <p:sp>
        <p:nvSpPr>
          <p:cNvPr id="6" name="Rectangle 5">
            <a:extLst>
              <a:ext uri="{FF2B5EF4-FFF2-40B4-BE49-F238E27FC236}">
                <a16:creationId xmlns:a16="http://schemas.microsoft.com/office/drawing/2014/main" id="{C88282E6-23FD-FB47-AFDF-7ABE98FB2500}"/>
              </a:ext>
            </a:extLst>
          </p:cNvPr>
          <p:cNvSpPr/>
          <p:nvPr/>
        </p:nvSpPr>
        <p:spPr>
          <a:xfrm>
            <a:off x="3906838" y="728664"/>
            <a:ext cx="3909404" cy="646331"/>
          </a:xfrm>
          <a:prstGeom prst="rect">
            <a:avLst/>
          </a:prstGeom>
        </p:spPr>
        <p:txBody>
          <a:bodyPr wrap="none">
            <a:spAutoFit/>
          </a:bodyPr>
          <a:lstStyle/>
          <a:p>
            <a:pPr>
              <a:defRPr/>
            </a:pPr>
            <a:r>
              <a:rPr lang="en-GB" sz="3600" dirty="0">
                <a:latin typeface="+mj-lt"/>
              </a:rPr>
              <a:t>Neville Chamberlain</a:t>
            </a:r>
          </a:p>
        </p:txBody>
      </p:sp>
      <p:sp>
        <p:nvSpPr>
          <p:cNvPr id="17412" name="Rectangle 3">
            <a:extLst>
              <a:ext uri="{FF2B5EF4-FFF2-40B4-BE49-F238E27FC236}">
                <a16:creationId xmlns:a16="http://schemas.microsoft.com/office/drawing/2014/main" id="{897B7178-E772-4642-AC96-9275D598AC53}"/>
              </a:ext>
            </a:extLst>
          </p:cNvPr>
          <p:cNvSpPr>
            <a:spLocks noChangeArrowheads="1"/>
          </p:cNvSpPr>
          <p:nvPr/>
        </p:nvSpPr>
        <p:spPr bwMode="auto">
          <a:xfrm>
            <a:off x="2279650" y="1676401"/>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r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Listen to the </a:t>
            </a:r>
            <a:r>
              <a:rPr lang="en-GB" altLang="en-US">
                <a:solidFill>
                  <a:schemeClr val="tx1"/>
                </a:solidFill>
                <a:hlinkClick r:id="rId2"/>
              </a:rPr>
              <a:t>audio footage </a:t>
            </a:r>
            <a:r>
              <a:rPr lang="en-GB" altLang="en-US">
                <a:solidFill>
                  <a:schemeClr val="tx1"/>
                </a:solidFill>
              </a:rPr>
              <a:t>of the then British prime minister, Neville Chamberlain, announcing to Britain that they were at war with Germany on 3rd September, 1939.</a:t>
            </a:r>
          </a:p>
        </p:txBody>
      </p:sp>
      <p:sp>
        <p:nvSpPr>
          <p:cNvPr id="7" name="Rectangle 6">
            <a:extLst>
              <a:ext uri="{FF2B5EF4-FFF2-40B4-BE49-F238E27FC236}">
                <a16:creationId xmlns:a16="http://schemas.microsoft.com/office/drawing/2014/main" id="{600C6CB8-077E-6742-B779-4757754D4386}"/>
              </a:ext>
            </a:extLst>
          </p:cNvPr>
          <p:cNvSpPr>
            <a:spLocks noChangeArrowheads="1"/>
          </p:cNvSpPr>
          <p:nvPr/>
        </p:nvSpPr>
        <p:spPr bwMode="auto">
          <a:xfrm>
            <a:off x="2279650" y="2924175"/>
            <a:ext cx="4572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72000" rIns="14400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How do you think you would have felt to hear the announcement?</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What questions would you have wanted to ask Mr. Chamberlain?</a:t>
            </a:r>
          </a:p>
        </p:txBody>
      </p:sp>
      <p:pic>
        <p:nvPicPr>
          <p:cNvPr id="17414" name="Picture 8">
            <a:extLst>
              <a:ext uri="{FF2B5EF4-FFF2-40B4-BE49-F238E27FC236}">
                <a16:creationId xmlns:a16="http://schemas.microsoft.com/office/drawing/2014/main" id="{F8970EAF-2D63-414B-B663-CBD5EAB2EEBE}"/>
              </a:ext>
            </a:extLst>
          </p:cNvPr>
          <p:cNvPicPr>
            <a:picLocks noChangeAspect="1"/>
          </p:cNvPicPr>
          <p:nvPr/>
        </p:nvPicPr>
        <p:blipFill>
          <a:blip r:embed="rId3">
            <a:extLst>
              <a:ext uri="{28A0092B-C50C-407E-A947-70E740481C1C}">
                <a14:useLocalDpi xmlns:a14="http://schemas.microsoft.com/office/drawing/2010/main" val="0"/>
              </a:ext>
            </a:extLst>
          </a:blip>
          <a:srcRect l="1511" t="-2" r="1633" b="48523"/>
          <a:stretch>
            <a:fillRect/>
          </a:stretch>
        </p:blipFill>
        <p:spPr bwMode="auto">
          <a:xfrm>
            <a:off x="2279651" y="4664075"/>
            <a:ext cx="76231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
            <a:extLst>
              <a:ext uri="{FF2B5EF4-FFF2-40B4-BE49-F238E27FC236}">
                <a16:creationId xmlns:a16="http://schemas.microsoft.com/office/drawing/2014/main" id="{40C0CF25-7075-D64A-9937-136CC92B725A}"/>
              </a:ext>
            </a:extLst>
          </p:cNvPr>
          <p:cNvPicPr>
            <a:picLocks noChangeAspect="1"/>
          </p:cNvPicPr>
          <p:nvPr/>
        </p:nvPicPr>
        <p:blipFill>
          <a:blip r:embed="rId4">
            <a:extLst>
              <a:ext uri="{28A0092B-C50C-407E-A947-70E740481C1C}">
                <a14:useLocalDpi xmlns:a14="http://schemas.microsoft.com/office/drawing/2010/main" val="0"/>
              </a:ext>
            </a:extLst>
          </a:blip>
          <a:srcRect r="17310"/>
          <a:stretch>
            <a:fillRect/>
          </a:stretch>
        </p:blipFill>
        <p:spPr bwMode="auto">
          <a:xfrm>
            <a:off x="6977063" y="2544764"/>
            <a:ext cx="2951162"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13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B98C5A-D646-0142-AD44-F462AD6F062E}"/>
              </a:ext>
            </a:extLst>
          </p:cNvPr>
          <p:cNvSpPr/>
          <p:nvPr/>
        </p:nvSpPr>
        <p:spPr>
          <a:xfrm>
            <a:off x="2279650" y="1760539"/>
            <a:ext cx="7632700" cy="4332287"/>
          </a:xfrm>
          <a:prstGeom prst="rect">
            <a:avLst/>
          </a:prstGeom>
          <a:solidFill>
            <a:schemeClr val="bg1"/>
          </a:solidFill>
          <a:ln w="38100">
            <a:solidFill>
              <a:srgbClr val="2B694E"/>
            </a:solidFill>
          </a:ln>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marL="285750" indent="-285750" algn="ctr">
              <a:buFont typeface="Arial" panose="020B0604020202020204" pitchFamily="34" charset="0"/>
              <a:buChar char="•"/>
              <a:defRPr/>
            </a:pPr>
            <a:endParaRPr lang="en-GB"/>
          </a:p>
        </p:txBody>
      </p:sp>
      <p:sp>
        <p:nvSpPr>
          <p:cNvPr id="6" name="Rectangle 5">
            <a:extLst>
              <a:ext uri="{FF2B5EF4-FFF2-40B4-BE49-F238E27FC236}">
                <a16:creationId xmlns:a16="http://schemas.microsoft.com/office/drawing/2014/main" id="{05BD0A80-9EE5-9E4B-B3BA-89681E5E10FB}"/>
              </a:ext>
            </a:extLst>
          </p:cNvPr>
          <p:cNvSpPr/>
          <p:nvPr/>
        </p:nvSpPr>
        <p:spPr>
          <a:xfrm>
            <a:off x="4803776" y="728664"/>
            <a:ext cx="2299027" cy="646331"/>
          </a:xfrm>
          <a:prstGeom prst="rect">
            <a:avLst/>
          </a:prstGeom>
        </p:spPr>
        <p:txBody>
          <a:bodyPr wrap="none">
            <a:spAutoFit/>
          </a:bodyPr>
          <a:lstStyle/>
          <a:p>
            <a:pPr>
              <a:defRPr/>
            </a:pPr>
            <a:r>
              <a:rPr lang="en-GB" sz="3600" dirty="0">
                <a:latin typeface="+mj-lt"/>
              </a:rPr>
              <a:t>Adolf Hitler</a:t>
            </a:r>
          </a:p>
        </p:txBody>
      </p:sp>
      <p:pic>
        <p:nvPicPr>
          <p:cNvPr id="18436" name="Picture 7">
            <a:extLst>
              <a:ext uri="{FF2B5EF4-FFF2-40B4-BE49-F238E27FC236}">
                <a16:creationId xmlns:a16="http://schemas.microsoft.com/office/drawing/2014/main" id="{31AA3CC8-1243-844D-9EAC-5D52D3851B69}"/>
              </a:ext>
            </a:extLst>
          </p:cNvPr>
          <p:cNvPicPr>
            <a:picLocks noChangeAspect="1"/>
          </p:cNvPicPr>
          <p:nvPr/>
        </p:nvPicPr>
        <p:blipFill>
          <a:blip r:embed="rId2">
            <a:extLst>
              <a:ext uri="{28A0092B-C50C-407E-A947-70E740481C1C}">
                <a14:useLocalDpi xmlns:a14="http://schemas.microsoft.com/office/drawing/2010/main" val="0"/>
              </a:ext>
            </a:extLst>
          </a:blip>
          <a:srcRect l="13403" r="1811" b="11124"/>
          <a:stretch>
            <a:fillRect/>
          </a:stretch>
        </p:blipFill>
        <p:spPr bwMode="auto">
          <a:xfrm>
            <a:off x="2303463" y="2703514"/>
            <a:ext cx="373856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2">
            <a:extLst>
              <a:ext uri="{FF2B5EF4-FFF2-40B4-BE49-F238E27FC236}">
                <a16:creationId xmlns:a16="http://schemas.microsoft.com/office/drawing/2014/main" id="{887166CB-3031-284E-AD48-435A15D41AEC}"/>
              </a:ext>
            </a:extLst>
          </p:cNvPr>
          <p:cNvSpPr>
            <a:spLocks noChangeArrowheads="1"/>
          </p:cNvSpPr>
          <p:nvPr/>
        </p:nvSpPr>
        <p:spPr bwMode="auto">
          <a:xfrm>
            <a:off x="2335214" y="1760539"/>
            <a:ext cx="7577137"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72000" rIns="14400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algn="r" eaLnBrk="1" hangingPunct="1">
              <a:lnSpc>
                <a:spcPct val="100000"/>
              </a:lnSpc>
              <a:spcBef>
                <a:spcPct val="0"/>
              </a:spcBef>
              <a:buFontTx/>
              <a:buNone/>
            </a:pPr>
            <a:r>
              <a:rPr lang="en-GB" altLang="en-US" sz="1600">
                <a:solidFill>
                  <a:schemeClr val="tx1"/>
                </a:solidFill>
              </a:rPr>
              <a:t>Adolf Hitler was the Führer (           ) of Nazi Germany.</a:t>
            </a:r>
          </a:p>
          <a:p>
            <a:pPr algn="r" eaLnBrk="1" hangingPunct="1">
              <a:lnSpc>
                <a:spcPct val="100000"/>
              </a:lnSpc>
              <a:spcBef>
                <a:spcPct val="0"/>
              </a:spcBef>
              <a:buFontTx/>
              <a:buNone/>
            </a:pPr>
            <a:endParaRPr lang="en-GB" altLang="en-US" sz="1600">
              <a:solidFill>
                <a:schemeClr val="tx1"/>
              </a:solidFill>
            </a:endParaRPr>
          </a:p>
          <a:p>
            <a:pPr algn="r" eaLnBrk="1" hangingPunct="1">
              <a:lnSpc>
                <a:spcPct val="100000"/>
              </a:lnSpc>
              <a:spcBef>
                <a:spcPct val="0"/>
              </a:spcBef>
              <a:buFontTx/>
              <a:buNone/>
            </a:pPr>
            <a:r>
              <a:rPr lang="en-GB" altLang="en-US" sz="1600">
                <a:solidFill>
                  <a:schemeClr val="tx1"/>
                </a:solidFill>
              </a:rPr>
              <a:t>He had plans to invade and occupy as many countries as he could to gain Lebensraum (                     ) for German people.</a:t>
            </a:r>
          </a:p>
          <a:p>
            <a:pPr algn="r" eaLnBrk="1" hangingPunct="1">
              <a:lnSpc>
                <a:spcPct val="100000"/>
              </a:lnSpc>
              <a:spcBef>
                <a:spcPct val="0"/>
              </a:spcBef>
              <a:buFontTx/>
              <a:buNone/>
            </a:pPr>
            <a:endParaRPr lang="en-GB" altLang="en-US" sz="1600">
              <a:solidFill>
                <a:schemeClr val="tx1"/>
              </a:solidFill>
            </a:endParaRPr>
          </a:p>
          <a:p>
            <a:pPr algn="r" eaLnBrk="1" hangingPunct="1">
              <a:lnSpc>
                <a:spcPct val="100000"/>
              </a:lnSpc>
              <a:spcBef>
                <a:spcPct val="0"/>
              </a:spcBef>
              <a:buFontTx/>
              <a:buNone/>
            </a:pPr>
            <a:r>
              <a:rPr lang="en-GB" altLang="en-US" sz="1600">
                <a:solidFill>
                  <a:schemeClr val="tx1"/>
                </a:solidFill>
              </a:rPr>
              <a:t>In 1938-1939 Hitler’s troops had already </a:t>
            </a:r>
            <a:br>
              <a:rPr lang="en-GB" altLang="en-US" sz="1600">
                <a:solidFill>
                  <a:schemeClr val="tx1"/>
                </a:solidFill>
              </a:rPr>
            </a:br>
            <a:r>
              <a:rPr lang="en-GB" altLang="en-US" sz="1600">
                <a:solidFill>
                  <a:schemeClr val="tx1"/>
                </a:solidFill>
              </a:rPr>
              <a:t>invaded and annexed (                                      ) </a:t>
            </a:r>
            <a:br>
              <a:rPr lang="en-GB" altLang="en-US" sz="1600">
                <a:solidFill>
                  <a:schemeClr val="tx1"/>
                </a:solidFill>
              </a:rPr>
            </a:br>
            <a:r>
              <a:rPr lang="en-GB" altLang="en-US" sz="1600">
                <a:solidFill>
                  <a:schemeClr val="tx1"/>
                </a:solidFill>
              </a:rPr>
              <a:t>Austria and Czechoslovakia. </a:t>
            </a:r>
          </a:p>
          <a:p>
            <a:pPr algn="r" eaLnBrk="1" hangingPunct="1">
              <a:lnSpc>
                <a:spcPct val="100000"/>
              </a:lnSpc>
              <a:spcBef>
                <a:spcPct val="0"/>
              </a:spcBef>
              <a:buFontTx/>
              <a:buNone/>
            </a:pPr>
            <a:endParaRPr lang="en-GB" altLang="en-US" sz="1600">
              <a:solidFill>
                <a:schemeClr val="tx1"/>
              </a:solidFill>
            </a:endParaRPr>
          </a:p>
          <a:p>
            <a:pPr algn="r" eaLnBrk="1" hangingPunct="1">
              <a:lnSpc>
                <a:spcPct val="100000"/>
              </a:lnSpc>
              <a:spcBef>
                <a:spcPct val="0"/>
              </a:spcBef>
              <a:buFontTx/>
              <a:buNone/>
            </a:pPr>
            <a:r>
              <a:rPr lang="en-GB" altLang="en-US" sz="1600">
                <a:solidFill>
                  <a:schemeClr val="tx1"/>
                </a:solidFill>
              </a:rPr>
              <a:t>Britain and France had promised to protect Poland if </a:t>
            </a:r>
            <a:br>
              <a:rPr lang="en-GB" altLang="en-US" sz="1600">
                <a:solidFill>
                  <a:schemeClr val="tx1"/>
                </a:solidFill>
              </a:rPr>
            </a:br>
            <a:r>
              <a:rPr lang="en-GB" altLang="en-US" sz="1600">
                <a:solidFill>
                  <a:schemeClr val="tx1"/>
                </a:solidFill>
              </a:rPr>
              <a:t>it was also invaded, so when Hitler refused to </a:t>
            </a:r>
            <a:br>
              <a:rPr lang="en-GB" altLang="en-US" sz="1600">
                <a:solidFill>
                  <a:schemeClr val="tx1"/>
                </a:solidFill>
              </a:rPr>
            </a:br>
            <a:r>
              <a:rPr lang="en-GB" altLang="en-US" sz="1600">
                <a:solidFill>
                  <a:schemeClr val="tx1"/>
                </a:solidFill>
              </a:rPr>
              <a:t>withdraw the troops that had marched into the </a:t>
            </a:r>
            <a:br>
              <a:rPr lang="en-GB" altLang="en-US" sz="1600">
                <a:solidFill>
                  <a:schemeClr val="tx1"/>
                </a:solidFill>
              </a:rPr>
            </a:br>
            <a:r>
              <a:rPr lang="en-GB" altLang="en-US" sz="1600">
                <a:solidFill>
                  <a:schemeClr val="tx1"/>
                </a:solidFill>
              </a:rPr>
              <a:t>country on 1st September 1939, Britain and </a:t>
            </a:r>
            <a:br>
              <a:rPr lang="en-GB" altLang="en-US" sz="1600">
                <a:solidFill>
                  <a:schemeClr val="tx1"/>
                </a:solidFill>
              </a:rPr>
            </a:br>
            <a:r>
              <a:rPr lang="en-GB" altLang="en-US" sz="1600">
                <a:solidFill>
                  <a:schemeClr val="tx1"/>
                </a:solidFill>
              </a:rPr>
              <a:t>France reacted.</a:t>
            </a:r>
          </a:p>
          <a:p>
            <a:pPr algn="r" eaLnBrk="1" hangingPunct="1">
              <a:lnSpc>
                <a:spcPct val="100000"/>
              </a:lnSpc>
              <a:spcBef>
                <a:spcPct val="0"/>
              </a:spcBef>
              <a:buFontTx/>
              <a:buNone/>
            </a:pPr>
            <a:endParaRPr lang="en-GB" altLang="en-US" sz="1600">
              <a:solidFill>
                <a:schemeClr val="tx1"/>
              </a:solidFill>
            </a:endParaRPr>
          </a:p>
          <a:p>
            <a:pPr algn="r" eaLnBrk="1" hangingPunct="1">
              <a:lnSpc>
                <a:spcPct val="100000"/>
              </a:lnSpc>
              <a:spcBef>
                <a:spcPct val="0"/>
              </a:spcBef>
              <a:buFontTx/>
              <a:buNone/>
            </a:pPr>
            <a:r>
              <a:rPr lang="en-GB" altLang="en-US" sz="1600">
                <a:solidFill>
                  <a:schemeClr val="tx1"/>
                </a:solidFill>
              </a:rPr>
              <a:t>Britain and France declared war </a:t>
            </a:r>
            <a:br>
              <a:rPr lang="en-GB" altLang="en-US" sz="1600">
                <a:solidFill>
                  <a:schemeClr val="tx1"/>
                </a:solidFill>
              </a:rPr>
            </a:br>
            <a:r>
              <a:rPr lang="en-GB" altLang="en-US" sz="1600">
                <a:solidFill>
                  <a:schemeClr val="tx1"/>
                </a:solidFill>
              </a:rPr>
              <a:t>on Germany on 3rd September, 1939.</a:t>
            </a:r>
          </a:p>
        </p:txBody>
      </p:sp>
      <p:sp>
        <p:nvSpPr>
          <p:cNvPr id="14" name="TextBox 13">
            <a:extLst>
              <a:ext uri="{FF2B5EF4-FFF2-40B4-BE49-F238E27FC236}">
                <a16:creationId xmlns:a16="http://schemas.microsoft.com/office/drawing/2014/main" id="{9C0F9534-AC5E-6841-86AB-06515CDBA493}"/>
              </a:ext>
            </a:extLst>
          </p:cNvPr>
          <p:cNvSpPr txBox="1"/>
          <p:nvPr/>
        </p:nvSpPr>
        <p:spPr>
          <a:xfrm>
            <a:off x="3448051" y="1328738"/>
            <a:ext cx="1132041" cy="338554"/>
          </a:xfrm>
          <a:prstGeom prst="rect">
            <a:avLst/>
          </a:prstGeom>
          <a:noFill/>
        </p:spPr>
        <p:txBody>
          <a:bodyPr wrap="none">
            <a:spAutoFit/>
          </a:bodyPr>
          <a:lstStyle/>
          <a:p>
            <a:pPr>
              <a:defRPr/>
            </a:pPr>
            <a:r>
              <a:rPr lang="en-GB" sz="1600" b="1" dirty="0">
                <a:solidFill>
                  <a:srgbClr val="2B694E"/>
                </a:solidFill>
                <a:latin typeface="+mj-lt"/>
              </a:rPr>
              <a:t>living space</a:t>
            </a:r>
          </a:p>
        </p:txBody>
      </p:sp>
      <p:sp>
        <p:nvSpPr>
          <p:cNvPr id="16" name="TextBox 15">
            <a:extLst>
              <a:ext uri="{FF2B5EF4-FFF2-40B4-BE49-F238E27FC236}">
                <a16:creationId xmlns:a16="http://schemas.microsoft.com/office/drawing/2014/main" id="{6A0D6C81-B915-1D43-BE2B-53027B0519AD}"/>
              </a:ext>
            </a:extLst>
          </p:cNvPr>
          <p:cNvSpPr txBox="1"/>
          <p:nvPr/>
        </p:nvSpPr>
        <p:spPr>
          <a:xfrm>
            <a:off x="4873625" y="1328739"/>
            <a:ext cx="2444750" cy="338137"/>
          </a:xfrm>
          <a:prstGeom prst="rect">
            <a:avLst/>
          </a:prstGeom>
          <a:noFill/>
        </p:spPr>
        <p:txBody>
          <a:bodyPr>
            <a:spAutoFit/>
          </a:bodyPr>
          <a:lstStyle/>
          <a:p>
            <a:pPr algn="ctr">
              <a:defRPr/>
            </a:pPr>
            <a:r>
              <a:rPr lang="en-GB" sz="1600" b="1" dirty="0">
                <a:solidFill>
                  <a:srgbClr val="2B694E"/>
                </a:solidFill>
                <a:latin typeface="+mj-lt"/>
              </a:rPr>
              <a:t>claimed as German land</a:t>
            </a:r>
          </a:p>
        </p:txBody>
      </p:sp>
      <p:sp>
        <p:nvSpPr>
          <p:cNvPr id="17" name="TextBox 16">
            <a:extLst>
              <a:ext uri="{FF2B5EF4-FFF2-40B4-BE49-F238E27FC236}">
                <a16:creationId xmlns:a16="http://schemas.microsoft.com/office/drawing/2014/main" id="{4AA5AA8C-B599-5F47-8410-F2C2DB3A746E}"/>
              </a:ext>
            </a:extLst>
          </p:cNvPr>
          <p:cNvSpPr txBox="1"/>
          <p:nvPr/>
        </p:nvSpPr>
        <p:spPr>
          <a:xfrm>
            <a:off x="7462839" y="1328739"/>
            <a:ext cx="828675" cy="338137"/>
          </a:xfrm>
          <a:prstGeom prst="rect">
            <a:avLst/>
          </a:prstGeom>
          <a:noFill/>
        </p:spPr>
        <p:txBody>
          <a:bodyPr>
            <a:spAutoFit/>
          </a:bodyPr>
          <a:lstStyle/>
          <a:p>
            <a:pPr algn="ctr">
              <a:defRPr/>
            </a:pPr>
            <a:r>
              <a:rPr lang="en-GB" sz="1600" b="1" dirty="0">
                <a:solidFill>
                  <a:srgbClr val="2B694E"/>
                </a:solidFill>
                <a:latin typeface="+mj-lt"/>
              </a:rPr>
              <a:t>Leader</a:t>
            </a:r>
          </a:p>
        </p:txBody>
      </p:sp>
      <p:cxnSp>
        <p:nvCxnSpPr>
          <p:cNvPr id="18" name="Straight Connector 17">
            <a:extLst>
              <a:ext uri="{FF2B5EF4-FFF2-40B4-BE49-F238E27FC236}">
                <a16:creationId xmlns:a16="http://schemas.microsoft.com/office/drawing/2014/main" id="{A56956C8-43A5-DB4E-A487-D59647D642DF}"/>
              </a:ext>
            </a:extLst>
          </p:cNvPr>
          <p:cNvCxnSpPr/>
          <p:nvPr/>
        </p:nvCxnSpPr>
        <p:spPr>
          <a:xfrm>
            <a:off x="6623051" y="2794000"/>
            <a:ext cx="1268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38BD84-CA52-4847-A222-CB3F46CC0AC0}"/>
              </a:ext>
            </a:extLst>
          </p:cNvPr>
          <p:cNvCxnSpPr/>
          <p:nvPr/>
        </p:nvCxnSpPr>
        <p:spPr>
          <a:xfrm>
            <a:off x="7396163" y="2039938"/>
            <a:ext cx="627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C93E8A-5D06-0D46-985C-91D4E652CDB1}"/>
              </a:ext>
            </a:extLst>
          </p:cNvPr>
          <p:cNvCxnSpPr/>
          <p:nvPr/>
        </p:nvCxnSpPr>
        <p:spPr>
          <a:xfrm>
            <a:off x="7339013" y="3522663"/>
            <a:ext cx="2309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414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2.96296E-6 L 0.34548 0.17569 " pathEditMode="relative" rAng="0" ptsTypes="AA">
                                      <p:cBhvr>
                                        <p:cTn id="6" dur="2000" fill="hold"/>
                                        <p:tgtEl>
                                          <p:spTgt spid="14"/>
                                        </p:tgtEl>
                                        <p:attrNameLst>
                                          <p:attrName>ppt_x</p:attrName>
                                          <p:attrName>ppt_y</p:attrName>
                                        </p:attrNameLst>
                                      </p:cBhvr>
                                      <p:rCtr x="17274" y="877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1.66667E-6 2.96296E-6 L -0.01736 0.06527 " pathEditMode="relative" rAng="0" ptsTypes="AA">
                                      <p:cBhvr>
                                        <p:cTn id="10" dur="2000" fill="hold"/>
                                        <p:tgtEl>
                                          <p:spTgt spid="17"/>
                                        </p:tgtEl>
                                        <p:attrNameLst>
                                          <p:attrName>ppt_x</p:attrName>
                                          <p:attrName>ppt_y</p:attrName>
                                        </p:attrNameLst>
                                      </p:cBhvr>
                                      <p:rCtr x="-868" y="326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0 2.96296E-6 L 0.26215 0.28032 " pathEditMode="relative" rAng="0" ptsTypes="AA">
                                      <p:cBhvr>
                                        <p:cTn id="14" dur="2000" fill="hold"/>
                                        <p:tgtEl>
                                          <p:spTgt spid="16"/>
                                        </p:tgtEl>
                                        <p:attrNameLst>
                                          <p:attrName>ppt_x</p:attrName>
                                          <p:attrName>ppt_y</p:attrName>
                                        </p:attrNameLst>
                                      </p:cBhvr>
                                      <p:rCtr x="13108" y="1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D517532-1F93-F646-A048-34DD81C7070A}"/>
              </a:ext>
            </a:extLst>
          </p:cNvPr>
          <p:cNvSpPr/>
          <p:nvPr/>
        </p:nvSpPr>
        <p:spPr>
          <a:xfrm>
            <a:off x="2279650" y="1495425"/>
            <a:ext cx="7632700" cy="4597400"/>
          </a:xfrm>
          <a:prstGeom prst="rect">
            <a:avLst/>
          </a:prstGeom>
          <a:solidFill>
            <a:schemeClr val="bg1"/>
          </a:solidFill>
          <a:ln w="38100">
            <a:solidFill>
              <a:srgbClr val="2B694E"/>
            </a:solidFill>
          </a:ln>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marL="285750" indent="-285750" algn="ctr">
              <a:buFont typeface="Arial" panose="020B0604020202020204" pitchFamily="34" charset="0"/>
              <a:buChar char="•"/>
              <a:defRPr/>
            </a:pPr>
            <a:endParaRPr lang="en-GB"/>
          </a:p>
        </p:txBody>
      </p:sp>
      <p:sp>
        <p:nvSpPr>
          <p:cNvPr id="6" name="Rectangle 5">
            <a:extLst>
              <a:ext uri="{FF2B5EF4-FFF2-40B4-BE49-F238E27FC236}">
                <a16:creationId xmlns:a16="http://schemas.microsoft.com/office/drawing/2014/main" id="{4C03D5D3-4D70-4844-9A79-C61F6234AE26}"/>
              </a:ext>
            </a:extLst>
          </p:cNvPr>
          <p:cNvSpPr/>
          <p:nvPr/>
        </p:nvSpPr>
        <p:spPr>
          <a:xfrm>
            <a:off x="3670300" y="728664"/>
            <a:ext cx="4238404" cy="646331"/>
          </a:xfrm>
          <a:prstGeom prst="rect">
            <a:avLst/>
          </a:prstGeom>
        </p:spPr>
        <p:txBody>
          <a:bodyPr wrap="none">
            <a:spAutoFit/>
          </a:bodyPr>
          <a:lstStyle/>
          <a:p>
            <a:pPr>
              <a:defRPr/>
            </a:pPr>
            <a:r>
              <a:rPr lang="en-GB" sz="3600" dirty="0">
                <a:latin typeface="+mj-lt"/>
              </a:rPr>
              <a:t>Allies and Axis Powers</a:t>
            </a:r>
          </a:p>
        </p:txBody>
      </p:sp>
      <p:sp>
        <p:nvSpPr>
          <p:cNvPr id="20484" name="Rectangle 1">
            <a:extLst>
              <a:ext uri="{FF2B5EF4-FFF2-40B4-BE49-F238E27FC236}">
                <a16:creationId xmlns:a16="http://schemas.microsoft.com/office/drawing/2014/main" id="{2FB84ED9-0356-264A-A54C-7D1617CD0A40}"/>
              </a:ext>
            </a:extLst>
          </p:cNvPr>
          <p:cNvSpPr>
            <a:spLocks noChangeArrowheads="1"/>
          </p:cNvSpPr>
          <p:nvPr/>
        </p:nvSpPr>
        <p:spPr bwMode="auto">
          <a:xfrm>
            <a:off x="2257426" y="1504950"/>
            <a:ext cx="621347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72000" rIns="72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a:lnSpc>
                <a:spcPct val="100000"/>
              </a:lnSpc>
              <a:spcBef>
                <a:spcPct val="0"/>
              </a:spcBef>
              <a:spcAft>
                <a:spcPts val="600"/>
              </a:spcAft>
              <a:buNone/>
            </a:pPr>
            <a:r>
              <a:rPr lang="en-GB" altLang="en-US" dirty="0">
                <a:solidFill>
                  <a:schemeClr val="tx1"/>
                </a:solidFill>
              </a:rPr>
              <a:t>At the start of World War II, the Allies were the United Kingdom, France and Poland. These nations had made a pact to stand together against Hitler and the Axis Powers. </a:t>
            </a:r>
          </a:p>
          <a:p>
            <a:pPr>
              <a:lnSpc>
                <a:spcPct val="100000"/>
              </a:lnSpc>
              <a:spcBef>
                <a:spcPct val="0"/>
              </a:spcBef>
              <a:spcAft>
                <a:spcPts val="600"/>
              </a:spcAft>
              <a:buNone/>
            </a:pPr>
            <a:r>
              <a:rPr lang="en-GB" altLang="en-US" dirty="0">
                <a:solidFill>
                  <a:schemeClr val="tx1"/>
                </a:solidFill>
              </a:rPr>
              <a:t>The Allies were soon joined by the British Commonwealth (South Africa, Canada, Australia and New Zealand) and then the Soviet Union, the United States of America </a:t>
            </a:r>
            <a:br>
              <a:rPr lang="en-GB" altLang="en-US" dirty="0">
                <a:solidFill>
                  <a:schemeClr val="tx1"/>
                </a:solidFill>
              </a:rPr>
            </a:br>
            <a:r>
              <a:rPr lang="en-GB" altLang="en-US" dirty="0">
                <a:solidFill>
                  <a:schemeClr val="tx1"/>
                </a:solidFill>
              </a:rPr>
              <a:t>and China. </a:t>
            </a:r>
          </a:p>
          <a:p>
            <a:pPr>
              <a:lnSpc>
                <a:spcPct val="100000"/>
              </a:lnSpc>
              <a:spcBef>
                <a:spcPct val="0"/>
              </a:spcBef>
              <a:spcAft>
                <a:spcPts val="600"/>
              </a:spcAft>
              <a:buNone/>
            </a:pPr>
            <a:r>
              <a:rPr lang="en-GB" altLang="en-US" dirty="0">
                <a:solidFill>
                  <a:schemeClr val="tx1"/>
                </a:solidFill>
              </a:rPr>
              <a:t>Other Allies included British India, the Netherlands and Yugoslavia. In 1942, the Allies were officially named as the United Nations.</a:t>
            </a:r>
          </a:p>
          <a:p>
            <a:pPr>
              <a:lnSpc>
                <a:spcPct val="100000"/>
              </a:lnSpc>
              <a:spcBef>
                <a:spcPct val="0"/>
              </a:spcBef>
              <a:spcAft>
                <a:spcPts val="600"/>
              </a:spcAft>
              <a:buNone/>
            </a:pPr>
            <a:r>
              <a:rPr lang="en-GB" altLang="en-US" dirty="0">
                <a:solidFill>
                  <a:schemeClr val="tx1"/>
                </a:solidFill>
              </a:rPr>
              <a:t>The Axis Powers were Germany, Japan and Italy, who made a pact to stand together in opposition to the Allies. </a:t>
            </a:r>
          </a:p>
          <a:p>
            <a:pPr>
              <a:lnSpc>
                <a:spcPct val="100000"/>
              </a:lnSpc>
              <a:spcBef>
                <a:spcPct val="0"/>
              </a:spcBef>
              <a:spcAft>
                <a:spcPts val="600"/>
              </a:spcAft>
              <a:buNone/>
            </a:pPr>
            <a:r>
              <a:rPr lang="en-GB" altLang="en-US" dirty="0">
                <a:solidFill>
                  <a:schemeClr val="tx1"/>
                </a:solidFill>
              </a:rPr>
              <a:t>Colour in your </a:t>
            </a:r>
            <a:r>
              <a:rPr lang="en-GB" altLang="en-US" b="1" dirty="0">
                <a:solidFill>
                  <a:schemeClr val="tx1"/>
                </a:solidFill>
              </a:rPr>
              <a:t>World War II Colouring Map Activity Sheet </a:t>
            </a:r>
            <a:r>
              <a:rPr lang="en-GB" altLang="en-US" dirty="0">
                <a:solidFill>
                  <a:schemeClr val="tx1"/>
                </a:solidFill>
              </a:rPr>
              <a:t>to show the Allies, Axis Powers, and the Axis-controlled and neutral countries. </a:t>
            </a:r>
          </a:p>
        </p:txBody>
      </p:sp>
      <p:pic>
        <p:nvPicPr>
          <p:cNvPr id="20485" name="Picture 2">
            <a:extLst>
              <a:ext uri="{FF2B5EF4-FFF2-40B4-BE49-F238E27FC236}">
                <a16:creationId xmlns:a16="http://schemas.microsoft.com/office/drawing/2014/main" id="{0DCFFF03-EF0F-9947-8453-506A57813606}"/>
              </a:ext>
            </a:extLst>
          </p:cNvPr>
          <p:cNvPicPr>
            <a:picLocks noChangeAspect="1"/>
          </p:cNvPicPr>
          <p:nvPr/>
        </p:nvPicPr>
        <p:blipFill>
          <a:blip r:embed="rId2">
            <a:extLst>
              <a:ext uri="{28A0092B-C50C-407E-A947-70E740481C1C}">
                <a14:useLocalDpi xmlns:a14="http://schemas.microsoft.com/office/drawing/2010/main" val="0"/>
              </a:ext>
            </a:extLst>
          </a:blip>
          <a:srcRect r="91602"/>
          <a:stretch>
            <a:fillRect/>
          </a:stretch>
        </p:blipFill>
        <p:spPr bwMode="auto">
          <a:xfrm rot="10564352">
            <a:off x="8375651" y="1695451"/>
            <a:ext cx="290513"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a:extLst>
              <a:ext uri="{FF2B5EF4-FFF2-40B4-BE49-F238E27FC236}">
                <a16:creationId xmlns:a16="http://schemas.microsoft.com/office/drawing/2014/main" id="{27FF2A1C-522F-9248-A621-87740C54A88E}"/>
              </a:ext>
            </a:extLst>
          </p:cNvPr>
          <p:cNvPicPr>
            <a:picLocks noChangeAspect="1"/>
          </p:cNvPicPr>
          <p:nvPr/>
        </p:nvPicPr>
        <p:blipFill>
          <a:blip r:embed="rId2">
            <a:extLst>
              <a:ext uri="{28A0092B-C50C-407E-A947-70E740481C1C}">
                <a14:useLocalDpi xmlns:a14="http://schemas.microsoft.com/office/drawing/2010/main" val="0"/>
              </a:ext>
            </a:extLst>
          </a:blip>
          <a:srcRect l="37325" r="54279"/>
          <a:stretch>
            <a:fillRect/>
          </a:stretch>
        </p:blipFill>
        <p:spPr bwMode="auto">
          <a:xfrm rot="20791340">
            <a:off x="9034463" y="1666876"/>
            <a:ext cx="290512"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a:extLst>
              <a:ext uri="{FF2B5EF4-FFF2-40B4-BE49-F238E27FC236}">
                <a16:creationId xmlns:a16="http://schemas.microsoft.com/office/drawing/2014/main" id="{B720D0C3-1417-A74E-9F9A-EEA068C01F24}"/>
              </a:ext>
            </a:extLst>
          </p:cNvPr>
          <p:cNvPicPr>
            <a:picLocks noChangeAspect="1"/>
          </p:cNvPicPr>
          <p:nvPr/>
        </p:nvPicPr>
        <p:blipFill>
          <a:blip r:embed="rId3">
            <a:extLst>
              <a:ext uri="{28A0092B-C50C-407E-A947-70E740481C1C}">
                <a14:useLocalDpi xmlns:a14="http://schemas.microsoft.com/office/drawing/2010/main" val="0"/>
              </a:ext>
            </a:extLst>
          </a:blip>
          <a:srcRect l="79417" r="12184"/>
          <a:stretch>
            <a:fillRect/>
          </a:stretch>
        </p:blipFill>
        <p:spPr bwMode="auto">
          <a:xfrm rot="425024">
            <a:off x="9166226" y="1698626"/>
            <a:ext cx="290513"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67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A61A7D-5D3A-7146-A48D-59C68AAEBB7F}"/>
              </a:ext>
            </a:extLst>
          </p:cNvPr>
          <p:cNvPicPr>
            <a:picLocks noChangeAspect="1"/>
          </p:cNvPicPr>
          <p:nvPr/>
        </p:nvPicPr>
        <p:blipFill>
          <a:blip r:embed="rId2"/>
          <a:stretch>
            <a:fillRect/>
          </a:stretch>
        </p:blipFill>
        <p:spPr>
          <a:xfrm>
            <a:off x="0" y="1079858"/>
            <a:ext cx="9993086" cy="5605070"/>
          </a:xfrm>
          <a:prstGeom prst="rect">
            <a:avLst/>
          </a:prstGeom>
        </p:spPr>
      </p:pic>
      <p:sp>
        <p:nvSpPr>
          <p:cNvPr id="3" name="TextBox 2">
            <a:extLst>
              <a:ext uri="{FF2B5EF4-FFF2-40B4-BE49-F238E27FC236}">
                <a16:creationId xmlns:a16="http://schemas.microsoft.com/office/drawing/2014/main" id="{045EC5BB-A131-E040-90F7-E8A11616DF13}"/>
              </a:ext>
            </a:extLst>
          </p:cNvPr>
          <p:cNvSpPr txBox="1"/>
          <p:nvPr/>
        </p:nvSpPr>
        <p:spPr>
          <a:xfrm>
            <a:off x="772886" y="326571"/>
            <a:ext cx="5693228" cy="646331"/>
          </a:xfrm>
          <a:prstGeom prst="rect">
            <a:avLst/>
          </a:prstGeom>
          <a:noFill/>
        </p:spPr>
        <p:txBody>
          <a:bodyPr wrap="square" rtlCol="0">
            <a:spAutoFit/>
          </a:bodyPr>
          <a:lstStyle/>
          <a:p>
            <a:r>
              <a:rPr lang="en-US" dirty="0"/>
              <a:t>World Map Showing Allied, Axis and Axis Controlled Countries.</a:t>
            </a:r>
          </a:p>
        </p:txBody>
      </p:sp>
    </p:spTree>
    <p:extLst>
      <p:ext uri="{BB962C8B-B14F-4D97-AF65-F5344CB8AC3E}">
        <p14:creationId xmlns:p14="http://schemas.microsoft.com/office/powerpoint/2010/main" val="136382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2DBD57-90E5-7644-9010-D35BA2AF6932}"/>
              </a:ext>
            </a:extLst>
          </p:cNvPr>
          <p:cNvPicPr>
            <a:picLocks noChangeAspect="1"/>
          </p:cNvPicPr>
          <p:nvPr/>
        </p:nvPicPr>
        <p:blipFill>
          <a:blip r:embed="rId2"/>
          <a:stretch>
            <a:fillRect/>
          </a:stretch>
        </p:blipFill>
        <p:spPr>
          <a:xfrm>
            <a:off x="293914" y="1517956"/>
            <a:ext cx="9216663" cy="5340044"/>
          </a:xfrm>
          <a:prstGeom prst="rect">
            <a:avLst/>
          </a:prstGeom>
        </p:spPr>
      </p:pic>
      <p:sp>
        <p:nvSpPr>
          <p:cNvPr id="3" name="TextBox 2">
            <a:extLst>
              <a:ext uri="{FF2B5EF4-FFF2-40B4-BE49-F238E27FC236}">
                <a16:creationId xmlns:a16="http://schemas.microsoft.com/office/drawing/2014/main" id="{E0D20E31-5F04-DE4C-AB70-73F9DC1CD84C}"/>
              </a:ext>
            </a:extLst>
          </p:cNvPr>
          <p:cNvSpPr txBox="1"/>
          <p:nvPr/>
        </p:nvSpPr>
        <p:spPr>
          <a:xfrm>
            <a:off x="402770" y="317627"/>
            <a:ext cx="8349344" cy="1477328"/>
          </a:xfrm>
          <a:prstGeom prst="rect">
            <a:avLst/>
          </a:prstGeom>
          <a:noFill/>
        </p:spPr>
        <p:txBody>
          <a:bodyPr wrap="square" rtlCol="0">
            <a:spAutoFit/>
          </a:bodyPr>
          <a:lstStyle/>
          <a:p>
            <a:r>
              <a:rPr lang="en-US" b="1" dirty="0"/>
              <a:t>Map of Europe</a:t>
            </a:r>
          </a:p>
          <a:p>
            <a:endParaRPr lang="en-US" dirty="0"/>
          </a:p>
          <a:p>
            <a:r>
              <a:rPr lang="en-US" dirty="0"/>
              <a:t>Make a key, then </a:t>
            </a:r>
            <a:r>
              <a:rPr lang="en-US" dirty="0" err="1"/>
              <a:t>colour</a:t>
            </a:r>
            <a:r>
              <a:rPr lang="en-US" dirty="0"/>
              <a:t> in the Axis countries, Axis controlled countries and the Allied countries. If you do not have a printer then write a list in a table, under the headings, Allies, Axis and Axis Controlled.</a:t>
            </a:r>
          </a:p>
        </p:txBody>
      </p:sp>
    </p:spTree>
    <p:extLst>
      <p:ext uri="{BB962C8B-B14F-4D97-AF65-F5344CB8AC3E}">
        <p14:creationId xmlns:p14="http://schemas.microsoft.com/office/powerpoint/2010/main" val="1938765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594</Words>
  <Application>Microsoft Macintosh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Twinkl</vt:lpstr>
      <vt:lpstr>Twinkl SemiBold</vt:lpstr>
      <vt:lpstr>Office Theme</vt:lpstr>
      <vt:lpstr>PowerPoint Presentation</vt:lpstr>
      <vt:lpstr>PowerPoint Presentation</vt:lpstr>
      <vt:lpstr>How Did the Second World War Start?</vt:lpstr>
      <vt:lpstr>How Did the Second World War Start?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Horsford</dc:creator>
  <cp:lastModifiedBy>Hannah Horsford</cp:lastModifiedBy>
  <cp:revision>6</cp:revision>
  <dcterms:created xsi:type="dcterms:W3CDTF">2021-02-22T20:48:55Z</dcterms:created>
  <dcterms:modified xsi:type="dcterms:W3CDTF">2021-02-22T21:37:19Z</dcterms:modified>
</cp:coreProperties>
</file>