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7" r:id="rId2"/>
    <p:sldId id="258" r:id="rId3"/>
    <p:sldId id="283" r:id="rId4"/>
    <p:sldId id="284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5" r:id="rId13"/>
    <p:sldId id="286" r:id="rId14"/>
    <p:sldId id="289" r:id="rId15"/>
    <p:sldId id="288" r:id="rId16"/>
    <p:sldId id="290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itchFamily="2" charset="77"/>
      <p:regular r:id="rId25"/>
      <p:bold r:id="rId26"/>
    </p:embeddedFont>
    <p:embeddedFont>
      <p:font typeface="Twinkl SemiBold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904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0E9E8E-D29E-DA4C-9CAE-1951EFC57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F9770-555F-904E-BF35-2959E987EC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59E33B-AB9C-774C-91F3-80C49D29000E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20EAA-4ABE-D944-9B5B-222DAD0FBE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88A0F-A0C0-CF48-8CD3-DFD861E0A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073084A-03DC-6C4D-840A-85F63CEE1F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9036FE-E8F2-4342-BA7E-D31F091BB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1481A-A40B-4F4C-9B77-6C4A039E6E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74C24-6E86-5947-AE54-C2F05E994628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8B3E7C-65A5-3242-A2E6-C98F63C2B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B17D4C-1264-7444-A654-B5018374B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40B46-A792-914A-84AE-773F4CAD62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5B93-38C2-9247-B04F-FB9345B2C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84365AD-2F39-6042-9F87-CCF21AFB65A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2510120-F8C0-FD4D-ABAB-4A2055D86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0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A10887-3893-194C-8453-D4244F9194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9E96D03-1EC7-C64D-987F-EFD516B6275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E66516-9AA1-C944-9831-DE83874AEE4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5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D6A28E-918A-4B47-982D-E0785B7CAD0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07F110-F620-5E4B-A146-31CC7A3D7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7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A2212D-2E45-E546-8AE4-73781C33AD0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F4766-3EA9-BA4D-81B7-45338B788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735763"/>
            <a:ext cx="482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8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E6DBBD6-F645-3948-95BF-56BE9DBA84A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97BA4E-556C-7242-91E8-384FE07FD7A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E8CFA8-3585-6547-8601-1DE24A4BF74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874B7-C3A2-6B48-B9D5-C6A65713967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9D5350D-018C-2B49-9F33-8C8B7BEDACF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8421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6F0E36-5F3B-D145-9FA0-297D0B2F5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4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A60132-16C7-E842-A7BE-4ACA282D915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3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3A200A-E33B-914B-9DDE-85714E198E7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3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690F854-7F87-044C-82B1-B0E82A6E542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99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DC3837-10DC-1F47-B704-60F09C4BC6F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73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F8E5AE-EE03-E146-9962-6BD37BAEBC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E3D044-A461-1545-A4B3-8B6E4E6ACE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11385BF-DA47-3C47-9B5A-2FC7EA90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BINGO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C568768C-25B6-C745-BD8B-361DB4F47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473200"/>
            <a:ext cx="3448050" cy="4535488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>
            <a:extLst>
              <a:ext uri="{FF2B5EF4-FFF2-40B4-BE49-F238E27FC236}">
                <a16:creationId xmlns:a16="http://schemas.microsoft.com/office/drawing/2014/main" id="{F7F158E9-EE11-C248-AF97-B6E5673B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703263"/>
            <a:ext cx="1063625" cy="355600"/>
          </a:xfrm>
          <a:prstGeom prst="rect">
            <a:avLst/>
          </a:prstGeom>
          <a:solidFill>
            <a:srgbClr val="007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Deeper</a:t>
            </a:r>
          </a:p>
        </p:txBody>
      </p:sp>
      <p:sp>
        <p:nvSpPr>
          <p:cNvPr id="25603" name="Rectangle 62">
            <a:extLst>
              <a:ext uri="{FF2B5EF4-FFF2-40B4-BE49-F238E27FC236}">
                <a16:creationId xmlns:a16="http://schemas.microsoft.com/office/drawing/2014/main" id="{2D446BB0-30AC-E14E-9642-08E72BB0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703263"/>
            <a:ext cx="201930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Compare Volume</a:t>
            </a:r>
          </a:p>
        </p:txBody>
      </p:sp>
      <p:pic>
        <p:nvPicPr>
          <p:cNvPr id="25604" name="Picture 65">
            <a:extLst>
              <a:ext uri="{FF2B5EF4-FFF2-40B4-BE49-F238E27FC236}">
                <a16:creationId xmlns:a16="http://schemas.microsoft.com/office/drawing/2014/main" id="{9221D7C4-E2F2-9145-9A4C-3EC91940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5C3B15F-01C0-1D41-B3CE-3DC3A4B9839B}"/>
              </a:ext>
            </a:extLst>
          </p:cNvPr>
          <p:cNvCxnSpPr/>
          <p:nvPr/>
        </p:nvCxnSpPr>
        <p:spPr>
          <a:xfrm>
            <a:off x="246538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7">
            <a:extLst>
              <a:ext uri="{FF2B5EF4-FFF2-40B4-BE49-F238E27FC236}">
                <a16:creationId xmlns:a16="http://schemas.microsoft.com/office/drawing/2014/main" id="{CEEC0EBD-215A-0D43-BC8F-FFB3A60C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00313"/>
            <a:ext cx="7632700" cy="493712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What </a:t>
            </a:r>
            <a:r>
              <a:rPr lang="en-GB" altLang="en-US" b="1">
                <a:solidFill>
                  <a:schemeClr val="bg1"/>
                </a:solidFill>
              </a:rPr>
              <a:t>could</a:t>
            </a:r>
            <a:r>
              <a:rPr lang="en-GB" altLang="en-US">
                <a:solidFill>
                  <a:schemeClr val="bg1"/>
                </a:solidFill>
              </a:rPr>
              <a:t> its volume be?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51054-BFF7-E840-9603-2A3858860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189413"/>
            <a:ext cx="2178050" cy="493712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25cm</a:t>
            </a:r>
            <a:r>
              <a:rPr lang="en-GB" altLang="en-US" baseline="30000">
                <a:solidFill>
                  <a:schemeClr val="tx1"/>
                </a:solidFill>
              </a:rPr>
              <a:t>3</a:t>
            </a:r>
            <a:r>
              <a:rPr lang="en-GB" altLang="en-US">
                <a:solidFill>
                  <a:schemeClr val="tx1"/>
                </a:solidFill>
              </a:rPr>
              <a:t> to 29cm</a:t>
            </a:r>
            <a:r>
              <a:rPr lang="en-GB" altLang="en-US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913C06FC-2B1A-5940-B60E-90A2244A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96975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Amelie has made a shape out of 1cm cubes. Its volume is smaller than the blue model but greater than the pink model.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could her shape look like? Make or draw it!</a:t>
            </a:r>
          </a:p>
        </p:txBody>
      </p:sp>
      <p:pic>
        <p:nvPicPr>
          <p:cNvPr id="25609" name="Picture 6">
            <a:extLst>
              <a:ext uri="{FF2B5EF4-FFF2-40B4-BE49-F238E27FC236}">
                <a16:creationId xmlns:a16="http://schemas.microsoft.com/office/drawing/2014/main" id="{FACA4B6F-840C-E944-8E02-6F77A4FD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9647" r="29974" b="11650"/>
          <a:stretch>
            <a:fillRect/>
          </a:stretch>
        </p:blipFill>
        <p:spPr bwMode="auto">
          <a:xfrm>
            <a:off x="1146175" y="3097213"/>
            <a:ext cx="15938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8">
            <a:extLst>
              <a:ext uri="{FF2B5EF4-FFF2-40B4-BE49-F238E27FC236}">
                <a16:creationId xmlns:a16="http://schemas.microsoft.com/office/drawing/2014/main" id="{316C0EB0-6955-2D4C-8B86-E08C17E6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4665" r="19319" b="4536"/>
          <a:stretch>
            <a:fillRect/>
          </a:stretch>
        </p:blipFill>
        <p:spPr bwMode="auto">
          <a:xfrm>
            <a:off x="5948363" y="3097213"/>
            <a:ext cx="23050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9644D0-FDE4-7941-B161-6DEE83ACC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684713"/>
            <a:ext cx="1304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>
            <a:extLst>
              <a:ext uri="{FF2B5EF4-FFF2-40B4-BE49-F238E27FC236}">
                <a16:creationId xmlns:a16="http://schemas.microsoft.com/office/drawing/2014/main" id="{6452E5F1-6815-D342-9BB0-78FCA531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817563"/>
            <a:ext cx="2457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72">
            <a:extLst>
              <a:ext uri="{FF2B5EF4-FFF2-40B4-BE49-F238E27FC236}">
                <a16:creationId xmlns:a16="http://schemas.microsoft.com/office/drawing/2014/main" id="{4ECF2D75-2E00-3A48-901E-326ED1A1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703263"/>
            <a:ext cx="1941512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Compare Volume</a:t>
            </a:r>
          </a:p>
        </p:txBody>
      </p:sp>
      <p:pic>
        <p:nvPicPr>
          <p:cNvPr id="26628" name="Picture 73">
            <a:extLst>
              <a:ext uri="{FF2B5EF4-FFF2-40B4-BE49-F238E27FC236}">
                <a16:creationId xmlns:a16="http://schemas.microsoft.com/office/drawing/2014/main" id="{A2D72FEE-5142-3345-BD60-A6881F082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4">
            <a:extLst>
              <a:ext uri="{FF2B5EF4-FFF2-40B4-BE49-F238E27FC236}">
                <a16:creationId xmlns:a16="http://schemas.microsoft.com/office/drawing/2014/main" id="{276352D3-708F-7E4B-8352-AEC22115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703263"/>
            <a:ext cx="1141413" cy="355600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Deepest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C8462C-07BF-A64D-9461-02E12E204947}"/>
              </a:ext>
            </a:extLst>
          </p:cNvPr>
          <p:cNvCxnSpPr/>
          <p:nvPr/>
        </p:nvCxnSpPr>
        <p:spPr>
          <a:xfrm>
            <a:off x="2387600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4">
            <a:extLst>
              <a:ext uri="{FF2B5EF4-FFF2-40B4-BE49-F238E27FC236}">
                <a16:creationId xmlns:a16="http://schemas.microsoft.com/office/drawing/2014/main" id="{9DB35BF6-76B7-334E-8FCB-4FBE03E2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326" flipH="1" flipV="1">
            <a:off x="2197100" y="1184275"/>
            <a:ext cx="330041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6">
            <a:extLst>
              <a:ext uri="{FF2B5EF4-FFF2-40B4-BE49-F238E27FC236}">
                <a16:creationId xmlns:a16="http://schemas.microsoft.com/office/drawing/2014/main" id="{6994B64E-53BD-8F41-9C4B-839DDB13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1660525"/>
            <a:ext cx="25542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shape made of 1cm cubes with a base that is 3cm long and 2cm wide can’t have a volume greater than this shape.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6314E-E757-2944-97AA-3AA7529B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756025"/>
            <a:ext cx="7632700" cy="495300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Is Sam correct?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42B58-9CA5-9C49-8539-F8602067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4516438"/>
            <a:ext cx="3244850" cy="1325562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No. We only know that the base layer of cubes is equal to 6cm³ – the shape could be any height.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F0780-DFD9-004B-8A08-49A83A6A8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1" b="17497"/>
          <a:stretch>
            <a:fillRect/>
          </a:stretch>
        </p:blipFill>
        <p:spPr bwMode="auto">
          <a:xfrm>
            <a:off x="969963" y="4799013"/>
            <a:ext cx="360203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B8FD45F-2B04-3248-9A6A-E887FBDE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" pitchFamily="2" charset="77"/>
              </a:rPr>
              <a:t>Questions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B46DF0B6-F112-F04A-A610-B387AA4A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16088"/>
            <a:ext cx="80518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86B4F16-F7ED-E34A-9174-A7CA6A12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3"/>
            <a:ext cx="8220075" cy="995362"/>
          </a:xfrm>
        </p:spPr>
        <p:txBody>
          <a:bodyPr/>
          <a:lstStyle/>
          <a:p>
            <a:r>
              <a:rPr lang="en-US" altLang="en-US">
                <a:latin typeface="Twinkl" pitchFamily="2" charset="77"/>
              </a:rPr>
              <a:t>Questions 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AE0278BA-DE7A-9246-82FD-59B9DA22E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833438"/>
            <a:ext cx="329088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356D7B37-D93F-6942-927A-BDA6820D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801688"/>
            <a:ext cx="3300412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A37A6A3-BA20-9747-BDAD-363A7238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3"/>
            <a:ext cx="8220075" cy="995362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winkl" pitchFamily="2" charset="77"/>
              </a:rPr>
              <a:t>Challenges</a:t>
            </a:r>
            <a:r>
              <a:rPr lang="en-US" altLang="en-US">
                <a:latin typeface="Twinkl" pitchFamily="2" charset="77"/>
              </a:rPr>
              <a:t>  </a:t>
            </a:r>
          </a:p>
        </p:txBody>
      </p:sp>
      <p:pic>
        <p:nvPicPr>
          <p:cNvPr id="29699" name="Picture 1">
            <a:extLst>
              <a:ext uri="{FF2B5EF4-FFF2-40B4-BE49-F238E27FC236}">
                <a16:creationId xmlns:a16="http://schemas.microsoft.com/office/drawing/2014/main" id="{8FB67472-457A-924A-B28E-EAAD020C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08075"/>
            <a:ext cx="3849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11F83E9A-F532-3D42-ACD9-6B4E171F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547938"/>
            <a:ext cx="29384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14255D94-BC11-E94E-AD44-64EAB06B2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038350"/>
            <a:ext cx="31035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A7D1577-26C9-5144-83B7-DE64E796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" pitchFamily="2" charset="77"/>
              </a:rPr>
              <a:t>Answers </a:t>
            </a: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32E37F36-1DEA-EC4C-9032-F4BE00754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597025"/>
            <a:ext cx="77787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D1180E0-EB0C-C34A-89DE-F94742A3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" pitchFamily="2" charset="77"/>
              </a:rPr>
              <a:t>Answers – challenges 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967C7101-4A57-C543-B26B-6A9DA56C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43025"/>
            <a:ext cx="42465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0E760E93-5E43-7D4C-A3D0-DB49E0288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736975"/>
            <a:ext cx="3371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511D0AEF-163C-6B4C-A537-B8073128B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993900"/>
            <a:ext cx="38576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D7A5F396-C622-7F46-9821-651CE348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1475" y="1974850"/>
            <a:ext cx="9886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bg1"/>
                </a:solidFill>
                <a:latin typeface="Twinkl SemiBold" charset="0"/>
              </a:rPr>
              <a:t>Maths Mastery</a:t>
            </a: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6D555F04-F741-9948-B082-05C7A933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08350"/>
            <a:ext cx="73152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chemeClr val="bg1"/>
                </a:solidFill>
              </a:rPr>
              <a:t>Calculate, Estimate and Compare Volume of Cubes and Cuboids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5C44452-1C83-D147-B551-8D20F65B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1366838"/>
            <a:ext cx="8220075" cy="995362"/>
          </a:xfrm>
        </p:spPr>
        <p:txBody>
          <a:bodyPr/>
          <a:lstStyle/>
          <a:p>
            <a:r>
              <a:rPr lang="en-US" altLang="en-US" b="0" u="sng">
                <a:latin typeface="Twinkl SemiBold" charset="0"/>
              </a:rPr>
              <a:t>Tuesday 2</a:t>
            </a:r>
            <a:r>
              <a:rPr lang="en-US" altLang="en-US" b="0" u="sng" baseline="30000">
                <a:latin typeface="Twinkl SemiBold" charset="0"/>
              </a:rPr>
              <a:t>nd</a:t>
            </a:r>
            <a:r>
              <a:rPr lang="en-US" altLang="en-US" b="0" u="sng">
                <a:latin typeface="Twinkl SemiBold" charset="0"/>
              </a:rPr>
              <a:t> February 2021</a:t>
            </a:r>
            <a:br>
              <a:rPr lang="en-US" altLang="en-US" b="0" u="sng">
                <a:latin typeface="Twinkl SemiBold" charset="0"/>
              </a:rPr>
            </a:br>
            <a:r>
              <a:rPr lang="en-US" altLang="en-US" b="0" u="sng">
                <a:latin typeface="Twinkl SemiBold" charset="0"/>
              </a:rPr>
              <a:t>LO: Can I compare Volume of shapes?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CE2AB7FA-4C4A-EA48-9CEC-B30439A2E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3448050"/>
            <a:ext cx="4271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understand volume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know the formula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can apply it to find the answer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370650B-5958-774C-B537-15772AB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endParaRPr lang="en-US" altLang="en-US">
              <a:latin typeface="Twinkl SemiBold" charset="0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D786C031-0BF7-7941-9DA1-A23296008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31788"/>
            <a:ext cx="80391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040FFC33-2C60-FB4D-81AD-4107510D6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262438"/>
            <a:ext cx="2400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055E93CB-6E14-D642-8869-DDF0E467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Twinkl SemiBold" charset="0"/>
                <a:ea typeface="Twinkl" pitchFamily="2" charset="77"/>
                <a:cs typeface="Twinkl" pitchFamily="2" charset="77"/>
              </a:rPr>
              <a:t>Calculate the Volume of Cuboids</a:t>
            </a:r>
            <a:endParaRPr lang="en-GB" altLang="en-US" sz="3600" b="0">
              <a:latin typeface="Twinkl SemiBold" charset="0"/>
            </a:endParaRPr>
          </a:p>
        </p:txBody>
      </p:sp>
      <p:sp>
        <p:nvSpPr>
          <p:cNvPr id="20483" name="Content Placeholder 21">
            <a:extLst>
              <a:ext uri="{FF2B5EF4-FFF2-40B4-BE49-F238E27FC236}">
                <a16:creationId xmlns:a16="http://schemas.microsoft.com/office/drawing/2014/main" id="{BA276691-8D03-044F-9B95-1753453C2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312863"/>
            <a:ext cx="7632700" cy="390525"/>
          </a:xfrm>
        </p:spPr>
        <p:txBody>
          <a:bodyPr lIns="108000" tIns="108000" rIns="108000" bIns="108000"/>
          <a:lstStyle/>
          <a:p>
            <a:r>
              <a:rPr lang="en-US" altLang="en-US">
                <a:latin typeface="Twinkl" pitchFamily="2" charset="77"/>
                <a:ea typeface="Twinkl" pitchFamily="2" charset="77"/>
                <a:cs typeface="Twinkl" pitchFamily="2" charset="77"/>
              </a:rPr>
              <a:t>Complete this table: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48A586D-FAAB-854A-8EFE-F5A502966E8D}"/>
              </a:ext>
            </a:extLst>
          </p:cNvPr>
          <p:cNvGraphicFramePr>
            <a:graphicFrameLocks noGrp="1"/>
          </p:cNvGraphicFramePr>
          <p:nvPr/>
        </p:nvGraphicFramePr>
        <p:xfrm>
          <a:off x="831850" y="2063750"/>
          <a:ext cx="7470775" cy="286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6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Length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Width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Height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(cm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5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20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6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6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432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154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15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winkl"/>
                        <a:cs typeface="Twinkl"/>
                      </a:endParaRP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420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8E63CBF-3993-F242-969A-8F7716811CAD}"/>
              </a:ext>
            </a:extLst>
          </p:cNvPr>
          <p:cNvGraphicFramePr>
            <a:graphicFrameLocks noGrp="1"/>
          </p:cNvGraphicFramePr>
          <p:nvPr/>
        </p:nvGraphicFramePr>
        <p:xfrm>
          <a:off x="831850" y="2063750"/>
          <a:ext cx="7470775" cy="286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6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Length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Width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Height (cm)</a:t>
                      </a: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(cm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5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20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300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6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6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396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12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432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9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3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243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154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15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7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Twinkl"/>
                          <a:cs typeface="Twinkl"/>
                        </a:rPr>
                        <a:t>420</a:t>
                      </a:r>
                    </a:p>
                  </a:txBody>
                  <a:tcPr marL="12698" marR="12698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48D797A-0E39-D547-8718-180466E34421}"/>
              </a:ext>
            </a:extLst>
          </p:cNvPr>
          <p:cNvSpPr/>
          <p:nvPr/>
        </p:nvSpPr>
        <p:spPr>
          <a:xfrm>
            <a:off x="7572375" y="5897563"/>
            <a:ext cx="1012825" cy="4476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ACA9D25-7409-6D4B-9C6C-8F015B8BB3DD}"/>
              </a:ext>
            </a:extLst>
          </p:cNvPr>
          <p:cNvSpPr/>
          <p:nvPr/>
        </p:nvSpPr>
        <p:spPr>
          <a:xfrm>
            <a:off x="7572375" y="5897563"/>
            <a:ext cx="1012825" cy="4476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5AE9C2AA-E226-D54E-ABD2-6689DBC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latin typeface="Twinkl SemiBold" charset="0"/>
                <a:ea typeface="Twinkl" pitchFamily="2" charset="77"/>
                <a:cs typeface="Twinkl" pitchFamily="2" charset="77"/>
              </a:rPr>
              <a:t>Compare</a:t>
            </a:r>
            <a:endParaRPr lang="en-GB" altLang="en-US" sz="3600" b="0">
              <a:latin typeface="Twinkl SemiBold" charset="0"/>
            </a:endParaRPr>
          </a:p>
        </p:txBody>
      </p:sp>
      <p:sp>
        <p:nvSpPr>
          <p:cNvPr id="21507" name="Content Placeholder 21">
            <a:extLst>
              <a:ext uri="{FF2B5EF4-FFF2-40B4-BE49-F238E27FC236}">
                <a16:creationId xmlns:a16="http://schemas.microsoft.com/office/drawing/2014/main" id="{79A157D6-97C4-BB49-930D-073680948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5" y="1520825"/>
            <a:ext cx="6029325" cy="785813"/>
          </a:xfrm>
        </p:spPr>
        <p:txBody>
          <a:bodyPr lIns="108000" tIns="108000" rIns="108000" bIns="108000"/>
          <a:lstStyle/>
          <a:p>
            <a:pPr algn="ctr"/>
            <a:r>
              <a:rPr lang="en-US" altLang="en-US">
                <a:latin typeface="Twinkl" pitchFamily="2" charset="77"/>
                <a:ea typeface="Twinkl" pitchFamily="2" charset="77"/>
                <a:cs typeface="Twinkl" pitchFamily="2" charset="77"/>
              </a:rPr>
              <a:t>Here are three 3D shapes. Order them from smallest volume to largest volume.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43300CC-5675-2044-BAE6-EC4E6ADB60DE}"/>
              </a:ext>
            </a:extLst>
          </p:cNvPr>
          <p:cNvSpPr/>
          <p:nvPr/>
        </p:nvSpPr>
        <p:spPr>
          <a:xfrm>
            <a:off x="7572375" y="5897563"/>
            <a:ext cx="1012825" cy="4476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Show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215C78B-0874-DB49-A107-6D1D3B48906C}"/>
              </a:ext>
            </a:extLst>
          </p:cNvPr>
          <p:cNvSpPr/>
          <p:nvPr/>
        </p:nvSpPr>
        <p:spPr>
          <a:xfrm>
            <a:off x="7572375" y="5897563"/>
            <a:ext cx="1012825" cy="4476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Answers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F35595C0-525C-644C-A7BA-A3525C0E4E7D}"/>
              </a:ext>
            </a:extLst>
          </p:cNvPr>
          <p:cNvSpPr/>
          <p:nvPr/>
        </p:nvSpPr>
        <p:spPr>
          <a:xfrm>
            <a:off x="6672263" y="2408238"/>
            <a:ext cx="1406525" cy="1681162"/>
          </a:xfrm>
          <a:prstGeom prst="cube">
            <a:avLst>
              <a:gd name="adj" fmla="val 907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A030A6EC-C211-1C4C-B6B8-248A824B7480}"/>
              </a:ext>
            </a:extLst>
          </p:cNvPr>
          <p:cNvSpPr/>
          <p:nvPr/>
        </p:nvSpPr>
        <p:spPr>
          <a:xfrm>
            <a:off x="3584575" y="2779713"/>
            <a:ext cx="2016125" cy="1058862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0D70AEFF-1591-7349-AB89-7D9614D89307}"/>
              </a:ext>
            </a:extLst>
          </p:cNvPr>
          <p:cNvSpPr/>
          <p:nvPr/>
        </p:nvSpPr>
        <p:spPr>
          <a:xfrm>
            <a:off x="1125538" y="2662238"/>
            <a:ext cx="1281112" cy="1293812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513" name="Content Placeholder 21">
            <a:extLst>
              <a:ext uri="{FF2B5EF4-FFF2-40B4-BE49-F238E27FC236}">
                <a16:creationId xmlns:a16="http://schemas.microsoft.com/office/drawing/2014/main" id="{C336F910-4212-9F44-82AB-99993E9DABAF}"/>
              </a:ext>
            </a:extLst>
          </p:cNvPr>
          <p:cNvSpPr>
            <a:spLocks/>
          </p:cNvSpPr>
          <p:nvPr/>
        </p:nvSpPr>
        <p:spPr bwMode="auto">
          <a:xfrm>
            <a:off x="750888" y="4189413"/>
            <a:ext cx="7632700" cy="3905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Twinkl" pitchFamily="2" charset="77"/>
                <a:cs typeface="Twinkl" pitchFamily="2" charset="77"/>
              </a:rPr>
              <a:t>5m </a:t>
            </a:r>
            <a:r>
              <a:rPr lang="en-GB" altLang="en-US">
                <a:ea typeface="Twinkl" pitchFamily="2" charset="77"/>
                <a:cs typeface="Twinkl" pitchFamily="2" charset="77"/>
              </a:rPr>
              <a:t>× 5</a:t>
            </a:r>
            <a:r>
              <a:rPr lang="en-US" altLang="en-US">
                <a:ea typeface="Twinkl" pitchFamily="2" charset="77"/>
                <a:cs typeface="Twinkl" pitchFamily="2" charset="77"/>
              </a:rPr>
              <a:t>m</a:t>
            </a:r>
            <a:r>
              <a:rPr lang="en-GB" altLang="en-US">
                <a:ea typeface="Twinkl" pitchFamily="2" charset="77"/>
                <a:cs typeface="Twinkl" pitchFamily="2" charset="77"/>
              </a:rPr>
              <a:t> × 5</a:t>
            </a:r>
            <a:r>
              <a:rPr lang="en-US" altLang="en-US">
                <a:ea typeface="Twinkl" pitchFamily="2" charset="77"/>
                <a:cs typeface="Twinkl" pitchFamily="2" charset="77"/>
              </a:rPr>
              <a:t>m</a:t>
            </a:r>
            <a:r>
              <a:rPr lang="en-GB" altLang="en-US">
                <a:ea typeface="Twinkl" pitchFamily="2" charset="77"/>
                <a:cs typeface="Twinkl" pitchFamily="2" charset="77"/>
              </a:rPr>
              <a:t>           	   3m × 4m × 10m      	   9m × 2m × 7m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E9C485-F63E-3645-A052-DD27FF580C18}"/>
              </a:ext>
            </a:extLst>
          </p:cNvPr>
          <p:cNvSpPr/>
          <p:nvPr/>
        </p:nvSpPr>
        <p:spPr>
          <a:xfrm>
            <a:off x="750888" y="4732338"/>
            <a:ext cx="7632700" cy="825500"/>
          </a:xfrm>
          <a:prstGeom prst="roundRect">
            <a:avLst/>
          </a:prstGeom>
          <a:solidFill>
            <a:srgbClr val="A1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125m</a:t>
            </a:r>
            <a:r>
              <a:rPr lang="en-GB" baseline="30000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                 	   120m</a:t>
            </a:r>
            <a:r>
              <a:rPr lang="en-GB" baseline="30000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               	         126m</a:t>
            </a:r>
            <a:r>
              <a:rPr lang="en-GB" baseline="30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Smallest B, A, C Largest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5AAB3721-FA87-7544-A67A-3B5514A2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b="26360"/>
          <a:stretch>
            <a:fillRect/>
          </a:stretch>
        </p:blipFill>
        <p:spPr bwMode="auto">
          <a:xfrm>
            <a:off x="0" y="1808163"/>
            <a:ext cx="36988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96">
            <a:extLst>
              <a:ext uri="{FF2B5EF4-FFF2-40B4-BE49-F238E27FC236}">
                <a16:creationId xmlns:a16="http://schemas.microsoft.com/office/drawing/2014/main" id="{2D547099-D2AB-DA4A-9B4F-4293D1D9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703263"/>
            <a:ext cx="976313" cy="355600"/>
          </a:xfrm>
          <a:prstGeom prst="rect">
            <a:avLst/>
          </a:prstGeom>
          <a:solidFill>
            <a:srgbClr val="4E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Diving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1DEE0995-F2BB-0A46-BEE0-FD3A4E726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533400"/>
            <a:ext cx="700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5">
            <a:extLst>
              <a:ext uri="{FF2B5EF4-FFF2-40B4-BE49-F238E27FC236}">
                <a16:creationId xmlns:a16="http://schemas.microsoft.com/office/drawing/2014/main" id="{47FCAA91-EEB9-394D-9C8E-017AD298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703263"/>
            <a:ext cx="1944687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Compare Volume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63E262F-2466-6E44-8FB4-5B2A1F8D38A1}"/>
              </a:ext>
            </a:extLst>
          </p:cNvPr>
          <p:cNvCxnSpPr/>
          <p:nvPr/>
        </p:nvCxnSpPr>
        <p:spPr>
          <a:xfrm>
            <a:off x="2390775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">
            <a:extLst>
              <a:ext uri="{FF2B5EF4-FFF2-40B4-BE49-F238E27FC236}">
                <a16:creationId xmlns:a16="http://schemas.microsoft.com/office/drawing/2014/main" id="{39494FC8-7222-F04B-8C0B-03282115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12863"/>
            <a:ext cx="7632700" cy="495300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Which of these shapes has the greatest volume?</a:t>
            </a:r>
          </a:p>
        </p:txBody>
      </p:sp>
      <p:pic>
        <p:nvPicPr>
          <p:cNvPr id="22536" name="Picture 2">
            <a:extLst>
              <a:ext uri="{FF2B5EF4-FFF2-40B4-BE49-F238E27FC236}">
                <a16:creationId xmlns:a16="http://schemas.microsoft.com/office/drawing/2014/main" id="{8CEADA53-B4D9-4948-8F4E-CFF01831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22581" r="22058" b="29684"/>
          <a:stretch>
            <a:fillRect/>
          </a:stretch>
        </p:blipFill>
        <p:spPr bwMode="auto">
          <a:xfrm>
            <a:off x="2760663" y="2349500"/>
            <a:ext cx="174466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>
            <a:extLst>
              <a:ext uri="{FF2B5EF4-FFF2-40B4-BE49-F238E27FC236}">
                <a16:creationId xmlns:a16="http://schemas.microsoft.com/office/drawing/2014/main" id="{2D573D15-0190-3A42-87E3-12EF20603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42374" r="19498" b="28287"/>
          <a:stretch>
            <a:fillRect/>
          </a:stretch>
        </p:blipFill>
        <p:spPr bwMode="auto">
          <a:xfrm>
            <a:off x="5780088" y="2801938"/>
            <a:ext cx="19129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5BE5E4-38AC-F445-A776-22843DD93CF5}"/>
              </a:ext>
            </a:extLst>
          </p:cNvPr>
          <p:cNvSpPr/>
          <p:nvPr/>
        </p:nvSpPr>
        <p:spPr>
          <a:xfrm>
            <a:off x="2355850" y="1976438"/>
            <a:ext cx="2684463" cy="26844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>
            <a:extLst>
              <a:ext uri="{FF2B5EF4-FFF2-40B4-BE49-F238E27FC236}">
                <a16:creationId xmlns:a16="http://schemas.microsoft.com/office/drawing/2014/main" id="{63E0A8B7-ED85-9544-BA6E-018C6EEA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b="24831"/>
          <a:stretch>
            <a:fillRect/>
          </a:stretch>
        </p:blipFill>
        <p:spPr bwMode="auto">
          <a:xfrm>
            <a:off x="0" y="1703388"/>
            <a:ext cx="3217863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96">
            <a:extLst>
              <a:ext uri="{FF2B5EF4-FFF2-40B4-BE49-F238E27FC236}">
                <a16:creationId xmlns:a16="http://schemas.microsoft.com/office/drawing/2014/main" id="{64FAB64F-5E3E-4345-BCE9-00CB5B39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703263"/>
            <a:ext cx="976313" cy="355600"/>
          </a:xfrm>
          <a:prstGeom prst="rect">
            <a:avLst/>
          </a:prstGeom>
          <a:solidFill>
            <a:srgbClr val="4E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Diving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50F0303-D368-3445-82B0-A5BEA95F6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533400"/>
            <a:ext cx="700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95">
            <a:extLst>
              <a:ext uri="{FF2B5EF4-FFF2-40B4-BE49-F238E27FC236}">
                <a16:creationId xmlns:a16="http://schemas.microsoft.com/office/drawing/2014/main" id="{A1122449-2E5C-2C4E-A93D-79737954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703263"/>
            <a:ext cx="1944687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Compare Volume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DA01F8-CADE-D544-AC66-056CF532792D}"/>
              </a:ext>
            </a:extLst>
          </p:cNvPr>
          <p:cNvCxnSpPr/>
          <p:nvPr/>
        </p:nvCxnSpPr>
        <p:spPr>
          <a:xfrm>
            <a:off x="2390775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">
            <a:extLst>
              <a:ext uri="{FF2B5EF4-FFF2-40B4-BE49-F238E27FC236}">
                <a16:creationId xmlns:a16="http://schemas.microsoft.com/office/drawing/2014/main" id="{059A70B8-4484-C849-A0E0-C626D3DCF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12863"/>
            <a:ext cx="7632700" cy="495300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Use &lt; and &gt; symbols to compare these:</a:t>
            </a:r>
          </a:p>
        </p:txBody>
      </p:sp>
      <p:pic>
        <p:nvPicPr>
          <p:cNvPr id="23560" name="Picture 5">
            <a:extLst>
              <a:ext uri="{FF2B5EF4-FFF2-40B4-BE49-F238E27FC236}">
                <a16:creationId xmlns:a16="http://schemas.microsoft.com/office/drawing/2014/main" id="{187353D2-3D6D-034B-BD58-95980E77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58208" r="29974" b="14549"/>
          <a:stretch>
            <a:fillRect/>
          </a:stretch>
        </p:blipFill>
        <p:spPr bwMode="auto">
          <a:xfrm>
            <a:off x="2298700" y="2852738"/>
            <a:ext cx="2138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>
            <a:extLst>
              <a:ext uri="{FF2B5EF4-FFF2-40B4-BE49-F238E27FC236}">
                <a16:creationId xmlns:a16="http://schemas.microsoft.com/office/drawing/2014/main" id="{B12CD0DE-2A2D-6146-9832-E1A5B749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41676" r="24387" b="22697"/>
          <a:stretch>
            <a:fillRect/>
          </a:stretch>
        </p:blipFill>
        <p:spPr bwMode="auto">
          <a:xfrm>
            <a:off x="6213475" y="2643188"/>
            <a:ext cx="18780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621AAA-3F23-5247-8BA1-6C064933D392}"/>
              </a:ext>
            </a:extLst>
          </p:cNvPr>
          <p:cNvSpPr/>
          <p:nvPr/>
        </p:nvSpPr>
        <p:spPr>
          <a:xfrm>
            <a:off x="4729163" y="2643188"/>
            <a:ext cx="1192212" cy="1190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9">
            <a:extLst>
              <a:ext uri="{FF2B5EF4-FFF2-40B4-BE49-F238E27FC236}">
                <a16:creationId xmlns:a16="http://schemas.microsoft.com/office/drawing/2014/main" id="{BDC7B8C5-EAA0-9246-BF2E-BC159CADB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703263"/>
            <a:ext cx="1063625" cy="355600"/>
          </a:xfrm>
          <a:prstGeom prst="rect">
            <a:avLst/>
          </a:prstGeom>
          <a:solidFill>
            <a:srgbClr val="007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Deeper</a:t>
            </a:r>
          </a:p>
        </p:txBody>
      </p:sp>
      <p:sp>
        <p:nvSpPr>
          <p:cNvPr id="24579" name="Rectangle 62">
            <a:extLst>
              <a:ext uri="{FF2B5EF4-FFF2-40B4-BE49-F238E27FC236}">
                <a16:creationId xmlns:a16="http://schemas.microsoft.com/office/drawing/2014/main" id="{BE86217C-D1BA-0E47-A6B0-7824C951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703263"/>
            <a:ext cx="201930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Compare Volume</a:t>
            </a:r>
          </a:p>
        </p:txBody>
      </p:sp>
      <p:pic>
        <p:nvPicPr>
          <p:cNvPr id="24580" name="Picture 65">
            <a:extLst>
              <a:ext uri="{FF2B5EF4-FFF2-40B4-BE49-F238E27FC236}">
                <a16:creationId xmlns:a16="http://schemas.microsoft.com/office/drawing/2014/main" id="{1F38B7DC-3B8B-EA44-BEF1-1C326D61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618C8A-2963-7F41-9177-7925B825F875}"/>
              </a:ext>
            </a:extLst>
          </p:cNvPr>
          <p:cNvCxnSpPr/>
          <p:nvPr/>
        </p:nvCxnSpPr>
        <p:spPr>
          <a:xfrm>
            <a:off x="246538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7">
            <a:extLst>
              <a:ext uri="{FF2B5EF4-FFF2-40B4-BE49-F238E27FC236}">
                <a16:creationId xmlns:a16="http://schemas.microsoft.com/office/drawing/2014/main" id="{2F7910EA-2B22-1443-BC33-89803EAD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12863"/>
            <a:ext cx="7632700" cy="495300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What is the volume of this cuboid? 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8574D15C-A2FE-2D4E-9BF4-72848F024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01825"/>
            <a:ext cx="1857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B445EB-3565-A443-80C3-B8F66361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2584450"/>
            <a:ext cx="1325563" cy="49371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120cm</a:t>
            </a:r>
            <a:r>
              <a:rPr lang="en-GB" altLang="en-US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51228-9D97-D148-826A-448D8281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54450"/>
            <a:ext cx="7632700" cy="495300"/>
          </a:xfrm>
          <a:prstGeom prst="rect">
            <a:avLst/>
          </a:prstGeom>
          <a:solidFill>
            <a:srgbClr val="207C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108000" rIns="43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Could these cubes be arranged any other way?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F816F-3CBE-564D-9A01-4C02D2B43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4349750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0A15A-04F2-6E4D-B2D2-7F6F5ED8D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349750"/>
            <a:ext cx="15636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B26F1-FD4E-BD4D-818E-591350335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349750"/>
            <a:ext cx="15636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344</Words>
  <Application>Microsoft Macintosh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Twinkl</vt:lpstr>
      <vt:lpstr>Twinkl SemiBold</vt:lpstr>
      <vt:lpstr>Office Theme</vt:lpstr>
      <vt:lpstr>BINGO</vt:lpstr>
      <vt:lpstr>PowerPoint Presentation</vt:lpstr>
      <vt:lpstr>Tuesday 2nd February 2021 LO: Can I compare Volume of shapes?</vt:lpstr>
      <vt:lpstr>PowerPoint Presentation</vt:lpstr>
      <vt:lpstr>Calculate the Volume of Cuboids</vt:lpstr>
      <vt:lpstr>Compare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Questions </vt:lpstr>
      <vt:lpstr>Challenges  </vt:lpstr>
      <vt:lpstr>Answers </vt:lpstr>
      <vt:lpstr>Answers – challenges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Pitts</cp:lastModifiedBy>
  <cp:revision>144</cp:revision>
  <dcterms:created xsi:type="dcterms:W3CDTF">2014-10-01T16:09:27Z</dcterms:created>
  <dcterms:modified xsi:type="dcterms:W3CDTF">2021-02-03T08:28:56Z</dcterms:modified>
</cp:coreProperties>
</file>