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80" r:id="rId11"/>
    <p:sldId id="284" r:id="rId12"/>
    <p:sldId id="285" r:id="rId13"/>
    <p:sldId id="286" r:id="rId14"/>
    <p:sldId id="287" r:id="rId15"/>
    <p:sldId id="288" r:id="rId16"/>
    <p:sldId id="289" r:id="rId17"/>
    <p:sldId id="267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itchFamily="2" charset="77"/>
      <p:regular r:id="rId25"/>
      <p:bold r:id="rId26"/>
    </p:embeddedFont>
    <p:embeddedFont>
      <p:font typeface="Twinkl SemiBold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40" y="200"/>
      </p:cViewPr>
      <p:guideLst>
        <p:guide orient="horz" pos="2160"/>
        <p:guide pos="2880"/>
        <p:guide pos="340"/>
        <p:guide orient="horz" pos="3997"/>
        <p:guide pos="5420"/>
        <p:guide orient="horz" pos="346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3219E-BCCA-C849-A991-778482ADD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EA66C-5700-F04D-A871-7F9EDEEEDD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32DABF-BDF3-1448-A4C2-024A25B87B1E}" type="datetimeFigureOut">
              <a:rPr lang="en-GB"/>
              <a:pPr>
                <a:defRPr/>
              </a:pPr>
              <a:t>03/03/2021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99683-AF6C-C84C-9ACA-351E507106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EC25D-9FE4-564B-90A2-50A2718622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E403A1-D38D-DD43-8B7A-9815FAA454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A9EE6F-18B5-1D4C-B44A-E67B935DF6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6533E-6705-D64F-B740-1FA39B739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E8F15-0A62-304F-8170-04977E358BEC}" type="datetimeFigureOut">
              <a:rPr lang="en-GB"/>
              <a:pPr>
                <a:defRPr/>
              </a:pPr>
              <a:t>03/03/2021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CBDEDF-795E-EB42-BB2B-F8844AE15A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59FDE85-89E0-9B47-B934-79944D0B8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0E24E5-3D36-4647-B63A-03AB7C8583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F973C-AC67-5A40-BE4C-F6CA2DAC4E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DE0A96-FFF7-7149-AFC0-35966D5F6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33AFA90-DC2A-D84E-B492-92DEDABD79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0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9AC1516-D10F-5F44-B918-C243EE9F19F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60E5B7B-A10D-8642-8B83-6C366585C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35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DF81BCD-B317-044C-BB68-20A3CCE1E8F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3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F0D15DB-93F5-9240-9CE9-C5CD0C4334D3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3B23A257-0CE8-4F49-8545-9D4FA12B5C12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1BF9BE-2451-9545-8466-B3350CA58BB7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23842E-4368-174D-94C8-B2B823F8964F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C7DB793-D9AD-8F4B-8AEC-B939B40ACA92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622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8F469CC-3C5D-FC43-A143-C234AF801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7E5505-0F01-A44A-AD4C-AAA7921A8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E0D7EB-828F-3147-A47A-EE43DFA7D8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62D87D97-3AC4-A242-8EEF-D7217E4E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Correctly Punctuate the Speech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19A9C06D-E7E1-7A48-AFBA-5DD8BBBB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668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Did you manage to correct these sentences?</a:t>
            </a:r>
          </a:p>
        </p:txBody>
      </p:sp>
      <p:sp>
        <p:nvSpPr>
          <p:cNvPr id="17412" name="TextBox 1">
            <a:extLst>
              <a:ext uri="{FF2B5EF4-FFF2-40B4-BE49-F238E27FC236}">
                <a16:creationId xmlns:a16="http://schemas.microsoft.com/office/drawing/2014/main" id="{71B8162F-DEEB-8D40-A09F-E085EB952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819400"/>
            <a:ext cx="5311775" cy="2586038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9C2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You need to get off the bus here</a:t>
            </a:r>
            <a:r>
              <a:rPr lang="en-GB" altLang="en-US" b="1">
                <a:solidFill>
                  <a:srgbClr val="0079C2"/>
                </a:solidFill>
              </a:rPr>
              <a:t>,</a:t>
            </a:r>
            <a:r>
              <a:rPr lang="en-GB" altLang="en-US">
                <a:solidFill>
                  <a:schemeClr val="tx1"/>
                </a:solidFill>
              </a:rPr>
              <a:t>” said the driver.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9C2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Stop annoying me!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shouted Sophie.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“Who goes there</a:t>
            </a:r>
            <a:r>
              <a:rPr lang="en-GB" altLang="en-US" b="1">
                <a:solidFill>
                  <a:srgbClr val="0079C2"/>
                </a:solidFill>
              </a:rPr>
              <a:t>?</a:t>
            </a:r>
            <a:r>
              <a:rPr lang="en-GB" altLang="en-US">
                <a:solidFill>
                  <a:schemeClr val="tx1"/>
                </a:solidFill>
              </a:rPr>
              <a:t>” grumbled the troll.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“What a beautiful day it is!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rejoiced Sheila.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“That’s all the money I have,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explained Frank.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89822DEB-900D-0E42-A128-8D13EEFF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0097B54F-57E5-924F-B1B2-012C4EC97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DB9FB3-F552-6D43-96C4-E8B1C237C357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B44B91-EA69-4643-A5C3-649062A641DC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310C03-9872-6C4B-AD6D-901AC976F96E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3569492-184E-6E4C-9F34-12DF0A8DE10A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3560" name="TextBox 10">
            <a:extLst>
              <a:ext uri="{FF2B5EF4-FFF2-40B4-BE49-F238E27FC236}">
                <a16:creationId xmlns:a16="http://schemas.microsoft.com/office/drawing/2014/main" id="{4092EF36-6B8F-0348-A6D7-EBCA11506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inverted commas are not being used correctly. Where should they be?</a:t>
            </a:r>
          </a:p>
        </p:txBody>
      </p:sp>
      <p:sp>
        <p:nvSpPr>
          <p:cNvPr id="18441" name="Rectangle 9">
            <a:extLst>
              <a:ext uri="{FF2B5EF4-FFF2-40B4-BE49-F238E27FC236}">
                <a16:creationId xmlns:a16="http://schemas.microsoft.com/office/drawing/2014/main" id="{A3AC75C6-C509-1B42-B36A-6213A7FC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“We’re having roast chicken on Sunday,</a:t>
            </a:r>
            <a:r>
              <a:rPr lang="en-GB" altLang="en-US">
                <a:solidFill>
                  <a:srgbClr val="F5FCFE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said James.”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200476-6CA1-7A48-BDC5-D3882AA779C8}"/>
              </a:ext>
            </a:extLst>
          </p:cNvPr>
          <p:cNvSpPr/>
          <p:nvPr/>
        </p:nvSpPr>
        <p:spPr>
          <a:xfrm>
            <a:off x="7205663" y="2582863"/>
            <a:ext cx="454025" cy="327025"/>
          </a:xfrm>
          <a:prstGeom prst="rect">
            <a:avLst/>
          </a:prstGeom>
          <a:solidFill>
            <a:srgbClr val="F5F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C596E-FE9A-1342-A3CB-2272DA68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8" y="2724150"/>
            <a:ext cx="48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560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2214F152-7B39-9F48-90B9-0F829489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C70AD80F-8970-5044-8746-83D4F459B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FDBBDD2D-53D2-A646-9022-24C635DA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“I didn’t win at bowling but I still had fun,” said Ruksana.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1754F6-969B-4448-904F-C79A961180EC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17E517-5554-9447-85B2-568962E1A676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B6E55E-3392-D34D-BB99-36A65B1F4866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A326FB-E274-A54A-85B0-3E0067AEF3B0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82AA21FF-C735-1149-82F0-B29A8950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did you know that it was correct?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811D62BF-59B5-4E4A-951B-C81434DB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BB47D860-4637-8243-94DE-0BDB801F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0F25F67-F7FC-D746-8A7A-AC460C8D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Yes you can come to my party,</a:t>
            </a:r>
            <a:r>
              <a:rPr lang="en-GB" altLang="en-US">
                <a:solidFill>
                  <a:schemeClr val="bg1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said Niamh.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F2B2C3-8961-D049-9230-AC8141444F5D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93AC33-9F04-054B-961E-02DA3741FE3A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986A61A-1A38-2E4F-911A-6DFE161F9AD0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3DA885-8709-C04E-8780-0B57AE5844DE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5609" name="TextBox 10">
            <a:extLst>
              <a:ext uri="{FF2B5EF4-FFF2-40B4-BE49-F238E27FC236}">
                <a16:creationId xmlns:a16="http://schemas.microsoft.com/office/drawing/2014/main" id="{93A951B6-013D-A549-8671-EBC051FC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no inverted commas! Where should they be?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FD54E4-6285-F244-A854-2461B138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850" y="2724150"/>
            <a:ext cx="48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8B7B7-8D11-7246-BC5A-E9AE848D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717800"/>
            <a:ext cx="487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5609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5CC64ABE-CED6-D34B-8D49-BD842AEC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A057061-4158-3E40-8DC0-551EA634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3BAEB3A-15CA-8740-9529-C09876FD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“I’ve never been to France</a:t>
            </a:r>
            <a:r>
              <a:rPr lang="en-GB" altLang="en-US">
                <a:solidFill>
                  <a:srgbClr val="F5FCFE"/>
                </a:solidFill>
              </a:rPr>
              <a:t>,</a:t>
            </a:r>
            <a:r>
              <a:rPr lang="en-GB" altLang="en-US">
                <a:solidFill>
                  <a:schemeClr val="tx1"/>
                </a:solidFill>
              </a:rPr>
              <a:t>” stated Cody.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82182B-0702-6043-B5D9-6A063B589C0A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A0B13E-70D9-3B4D-8717-225CF27C43BF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B0B11AB-159B-CC42-A701-C5F579AB9F75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9A8918-BFF6-C14A-9A48-8A483FB30760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6633" name="TextBox 10">
            <a:extLst>
              <a:ext uri="{FF2B5EF4-FFF2-40B4-BE49-F238E27FC236}">
                <a16:creationId xmlns:a16="http://schemas.microsoft.com/office/drawing/2014/main" id="{4747F3F0-29F4-A84B-9CD6-BE25119BE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sneaky piece of punctuation is missing from this direct speech?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D061D-A5A0-574C-969D-1C80932D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2732088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663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6A28C3C7-D980-4A4E-A3D0-824E0B9D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5B1F0A84-4907-5640-A446-C7391CA5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2B0D7C39-AAA1-F54F-8A32-2E6B4B854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“Where have I left my keys?” asked Dad crossly.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AAD4E5-97B0-3544-AADD-9D559AE67674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73A040-500E-224E-9621-87A1D39C9ACD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C58BAB-0F73-F946-A222-7848A4660379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92C2C0-04A7-3C4B-AD82-DF91E86FE566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7657" name="TextBox 10">
            <a:extLst>
              <a:ext uri="{FF2B5EF4-FFF2-40B4-BE49-F238E27FC236}">
                <a16:creationId xmlns:a16="http://schemas.microsoft.com/office/drawing/2014/main" id="{DA730013-20E0-1D46-AEBA-A1ADCDB50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They’ve even included an adverb in the reporting clause. Way to 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6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496F11A1-927C-7043-A8E0-9D9280A8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>
                <a:solidFill>
                  <a:schemeClr val="tx1"/>
                </a:solidFill>
                <a:latin typeface="Twinkl" pitchFamily="2" charset="0"/>
              </a:rPr>
              <a:t>Direct Speech Quick Quiz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8D10683D-4B2D-7247-BBCD-42D8E6829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28738"/>
            <a:ext cx="7632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Take a quiz to see if you are an expert!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</a:rPr>
              <a:t>Is this speech punctuated correctly?</a:t>
            </a: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8D3C418D-1D67-FD42-B5B2-F474CE47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72415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“I am an expert at punctuating direct speech,” bragged the teacher.</a:t>
            </a: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34F2CA-6CEE-F040-A9D1-2AB1BAB89846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CB00D6-6B87-BF42-80A7-1877381D5EFC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B0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A0C662-E57E-2140-B1B5-3F8889D58747}"/>
              </a:ext>
            </a:extLst>
          </p:cNvPr>
          <p:cNvSpPr/>
          <p:nvPr/>
        </p:nvSpPr>
        <p:spPr>
          <a:xfrm>
            <a:off x="1411288" y="3886200"/>
            <a:ext cx="2514600" cy="1192213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E35755-C649-7C45-8327-617BDACD0930}"/>
              </a:ext>
            </a:extLst>
          </p:cNvPr>
          <p:cNvSpPr/>
          <p:nvPr/>
        </p:nvSpPr>
        <p:spPr>
          <a:xfrm>
            <a:off x="5260975" y="3886200"/>
            <a:ext cx="2514600" cy="1192213"/>
          </a:xfrm>
          <a:prstGeom prst="roundRect">
            <a:avLst/>
          </a:prstGeom>
          <a:solidFill>
            <a:srgbClr val="D8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28681" name="TextBox 10">
            <a:extLst>
              <a:ext uri="{FF2B5EF4-FFF2-40B4-BE49-F238E27FC236}">
                <a16:creationId xmlns:a16="http://schemas.microsoft.com/office/drawing/2014/main" id="{346547D5-2F88-8947-A109-5C7C3D85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5824538"/>
            <a:ext cx="772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teacher is an expert. Now you are too!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8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96F33E7C-C128-794D-8880-D1141184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Inverted Commas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64935783-B32E-B749-920D-AAEBACB0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two places where inverted commas are needed when writing direct speech: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9C2"/>
                </a:solidFill>
              </a:rPr>
              <a:t>“</a:t>
            </a:r>
            <a:r>
              <a:rPr lang="en-GB" altLang="en-US">
                <a:solidFill>
                  <a:schemeClr val="tx1"/>
                </a:solidFill>
              </a:rPr>
              <a:t>What’s the matter, Dina?</a:t>
            </a:r>
            <a:r>
              <a:rPr lang="en-GB" altLang="en-US" b="1">
                <a:solidFill>
                  <a:srgbClr val="0079C2"/>
                </a:solidFill>
              </a:rPr>
              <a:t>”</a:t>
            </a:r>
            <a:r>
              <a:rPr lang="en-GB" altLang="en-US">
                <a:solidFill>
                  <a:schemeClr val="tx1"/>
                </a:solidFill>
              </a:rPr>
              <a:t> said Sid.</a:t>
            </a:r>
          </a:p>
        </p:txBody>
      </p:sp>
      <p:sp>
        <p:nvSpPr>
          <p:cNvPr id="9220" name="TextBox 7">
            <a:extLst>
              <a:ext uri="{FF2B5EF4-FFF2-40B4-BE49-F238E27FC236}">
                <a16:creationId xmlns:a16="http://schemas.microsoft.com/office/drawing/2014/main" id="{BD9CF935-41C3-834D-8AD1-F149B595E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3416300"/>
            <a:ext cx="3370263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</a:t>
            </a:r>
            <a:r>
              <a:rPr lang="en-GB" altLang="en-US" b="1">
                <a:solidFill>
                  <a:schemeClr val="tx1"/>
                </a:solidFill>
              </a:rPr>
              <a:t>open</a:t>
            </a:r>
            <a:r>
              <a:rPr lang="en-GB" altLang="en-US">
                <a:solidFill>
                  <a:schemeClr val="tx1"/>
                </a:solidFill>
              </a:rPr>
              <a:t> your inverted commas with a “ (66) before the first word which is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being spoken.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9221" name="TextBox 10">
            <a:extLst>
              <a:ext uri="{FF2B5EF4-FFF2-40B4-BE49-F238E27FC236}">
                <a16:creationId xmlns:a16="http://schemas.microsoft.com/office/drawing/2014/main" id="{B77822B4-AA02-3640-A4CD-EE4F90E4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1738" y="3408363"/>
            <a:ext cx="3368675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</a:t>
            </a:r>
            <a:r>
              <a:rPr lang="en-GB" altLang="en-US" b="1">
                <a:solidFill>
                  <a:schemeClr val="tx1"/>
                </a:solidFill>
              </a:rPr>
              <a:t>close</a:t>
            </a:r>
            <a:r>
              <a:rPr lang="en-GB" altLang="en-US">
                <a:solidFill>
                  <a:schemeClr val="tx1"/>
                </a:solidFill>
              </a:rPr>
              <a:t> your inverted commas with a ” (99) after the last word </a:t>
            </a:r>
            <a:r>
              <a:rPr lang="en-GB" altLang="en-US" b="1">
                <a:solidFill>
                  <a:schemeClr val="tx1"/>
                </a:solidFill>
              </a:rPr>
              <a:t>which is being spoken</a:t>
            </a:r>
            <a:r>
              <a:rPr lang="en-GB" altLang="en-US">
                <a:solidFill>
                  <a:schemeClr val="tx1"/>
                </a:solidFill>
              </a:rPr>
              <a:t>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CDD63F-A83A-4548-AA26-82CC26160852}"/>
              </a:ext>
            </a:extLst>
          </p:cNvPr>
          <p:cNvCxnSpPr>
            <a:cxnSpLocks/>
          </p:cNvCxnSpPr>
          <p:nvPr/>
        </p:nvCxnSpPr>
        <p:spPr>
          <a:xfrm flipV="1">
            <a:off x="2370138" y="2266950"/>
            <a:ext cx="355600" cy="530225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21F9B1-5CC5-D846-B25F-97FF89D03377}"/>
              </a:ext>
            </a:extLst>
          </p:cNvPr>
          <p:cNvSpPr/>
          <p:nvPr/>
        </p:nvSpPr>
        <p:spPr>
          <a:xfrm>
            <a:off x="1393825" y="2678113"/>
            <a:ext cx="2112963" cy="476250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Inverted Commas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A5F399-0A62-1D44-96CA-8F9842E1C7CD}"/>
              </a:ext>
            </a:extLst>
          </p:cNvPr>
          <p:cNvCxnSpPr/>
          <p:nvPr/>
        </p:nvCxnSpPr>
        <p:spPr>
          <a:xfrm flipH="1" flipV="1">
            <a:off x="5446713" y="2266950"/>
            <a:ext cx="265112" cy="482600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2B2D40-AEEA-5242-B0A0-1ED1F2272B9A}"/>
              </a:ext>
            </a:extLst>
          </p:cNvPr>
          <p:cNvSpPr/>
          <p:nvPr/>
        </p:nvSpPr>
        <p:spPr>
          <a:xfrm>
            <a:off x="5638800" y="2678113"/>
            <a:ext cx="2114550" cy="476250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Inverted Commas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C7245-751C-3A44-8465-90C905AADE4F}"/>
              </a:ext>
            </a:extLst>
          </p:cNvPr>
          <p:cNvSpPr txBox="1"/>
          <p:nvPr/>
        </p:nvSpPr>
        <p:spPr>
          <a:xfrm>
            <a:off x="650875" y="4765675"/>
            <a:ext cx="7632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+mn-lt"/>
              </a:rPr>
              <a:t>Imagine that inverted commas are like hands;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+mn-lt"/>
              </a:rPr>
              <a:t>They hold within them </a:t>
            </a:r>
            <a:r>
              <a:rPr lang="en-GB" altLang="en-US" b="1" dirty="0">
                <a:latin typeface="+mn-lt"/>
              </a:rPr>
              <a:t>only</a:t>
            </a:r>
            <a:r>
              <a:rPr lang="en-GB" altLang="en-US" dirty="0">
                <a:latin typeface="+mn-lt"/>
              </a:rPr>
              <a:t> the words which are being spoken.</a:t>
            </a:r>
            <a:endParaRPr lang="en-GB" altLang="en-US" sz="1400" baseline="-250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What’s the matter, Dina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?”</a:t>
            </a:r>
            <a:r>
              <a:rPr lang="en-GB" dirty="0">
                <a:latin typeface="+mn-lt"/>
              </a:rPr>
              <a:t>        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said Sid.</a:t>
            </a:r>
          </a:p>
        </p:txBody>
      </p:sp>
      <p:pic>
        <p:nvPicPr>
          <p:cNvPr id="9227" name="Picture 27">
            <a:extLst>
              <a:ext uri="{FF2B5EF4-FFF2-40B4-BE49-F238E27FC236}">
                <a16:creationId xmlns:a16="http://schemas.microsoft.com/office/drawing/2014/main" id="{116FC9F2-261C-B943-90B0-0DF77E3B5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2110" r="39381" b="13101"/>
          <a:stretch>
            <a:fillRect/>
          </a:stretch>
        </p:blipFill>
        <p:spPr bwMode="auto">
          <a:xfrm>
            <a:off x="5181600" y="5427663"/>
            <a:ext cx="457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8">
            <a:extLst>
              <a:ext uri="{FF2B5EF4-FFF2-40B4-BE49-F238E27FC236}">
                <a16:creationId xmlns:a16="http://schemas.microsoft.com/office/drawing/2014/main" id="{56FA2129-5F06-DB44-B597-BE34FAB9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1" t="2110" r="36096" b="13101"/>
          <a:stretch>
            <a:fillRect/>
          </a:stretch>
        </p:blipFill>
        <p:spPr bwMode="auto">
          <a:xfrm>
            <a:off x="1827213" y="5427663"/>
            <a:ext cx="4572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: Rounded Corners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1E8C84-3B46-D24F-839B-0842FD72FD14}"/>
              </a:ext>
            </a:extLst>
          </p:cNvPr>
          <p:cNvSpPr/>
          <p:nvPr/>
        </p:nvSpPr>
        <p:spPr>
          <a:xfrm>
            <a:off x="755650" y="5726113"/>
            <a:ext cx="725488" cy="366712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A25145ED-0812-8A40-B2EC-736B7CFA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Punctuation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EB16DA-6348-594B-90AA-B6C3394F0712}"/>
              </a:ext>
            </a:extLst>
          </p:cNvPr>
          <p:cNvSpPr/>
          <p:nvPr/>
        </p:nvSpPr>
        <p:spPr>
          <a:xfrm>
            <a:off x="755650" y="1238250"/>
            <a:ext cx="7632700" cy="1254125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There are two places where other forms of punctuation are needed when writing direct speech: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What’s the matter, Dina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?”</a:t>
            </a:r>
            <a:r>
              <a:rPr lang="en-GB" dirty="0">
                <a:latin typeface="+mn-lt"/>
              </a:rPr>
              <a:t> said Sid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92A298-EA52-604A-BE90-34D8437AAD86}"/>
              </a:ext>
            </a:extLst>
          </p:cNvPr>
          <p:cNvCxnSpPr>
            <a:cxnSpLocks/>
          </p:cNvCxnSpPr>
          <p:nvPr/>
        </p:nvCxnSpPr>
        <p:spPr>
          <a:xfrm flipV="1">
            <a:off x="4805363" y="2384425"/>
            <a:ext cx="485775" cy="403225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5798AA0-6A2D-3A41-B695-2F712C9D91F1}"/>
              </a:ext>
            </a:extLst>
          </p:cNvPr>
          <p:cNvCxnSpPr>
            <a:cxnSpLocks/>
            <a:stCxn id="10247" idx="0"/>
          </p:cNvCxnSpPr>
          <p:nvPr/>
        </p:nvCxnSpPr>
        <p:spPr>
          <a:xfrm flipH="1" flipV="1">
            <a:off x="6440488" y="2384425"/>
            <a:ext cx="792162" cy="407988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2607299-5072-3441-B423-A72D1FC64D18}"/>
              </a:ext>
            </a:extLst>
          </p:cNvPr>
          <p:cNvSpPr txBox="1"/>
          <p:nvPr/>
        </p:nvSpPr>
        <p:spPr>
          <a:xfrm>
            <a:off x="650875" y="4765675"/>
            <a:ext cx="76327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Examples of other punctuation in direct speech are: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How exciting it is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!”</a:t>
            </a:r>
            <a:r>
              <a:rPr lang="en-GB" dirty="0">
                <a:latin typeface="+mn-lt"/>
              </a:rPr>
              <a:t> exclaimed Sarah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79C2"/>
                </a:solidFill>
                <a:latin typeface="+mn-lt"/>
              </a:rPr>
              <a:t>“</a:t>
            </a:r>
            <a:r>
              <a:rPr lang="en-GB" dirty="0">
                <a:latin typeface="+mn-lt"/>
              </a:rPr>
              <a:t>I don’t know what to do</a:t>
            </a:r>
            <a:r>
              <a:rPr lang="en-GB" b="1" dirty="0">
                <a:solidFill>
                  <a:srgbClr val="0079C2"/>
                </a:solidFill>
                <a:latin typeface="+mn-lt"/>
              </a:rPr>
              <a:t>,”</a:t>
            </a:r>
            <a:r>
              <a:rPr lang="en-GB" dirty="0">
                <a:latin typeface="+mn-lt"/>
              </a:rPr>
              <a:t> said Sayeed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247" name="TextBox 10">
            <a:extLst>
              <a:ext uri="{FF2B5EF4-FFF2-40B4-BE49-F238E27FC236}">
                <a16:creationId xmlns:a16="http://schemas.microsoft.com/office/drawing/2014/main" id="{E1AC4460-3C22-5B43-9AF3-BE6ACDAC5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2792413"/>
            <a:ext cx="2297113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will need to finish your sentence with a full stop after the reporting clause.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E9ADE355-0D33-F841-9B15-53816DEB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787650"/>
            <a:ext cx="4965700" cy="12001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end the speaking with: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 a comma</a:t>
            </a:r>
            <a:endParaRPr lang="en-GB" altLang="en-US" baseline="-250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baseline="-25000">
                <a:solidFill>
                  <a:schemeClr val="tx1"/>
                </a:solidFill>
              </a:rPr>
              <a:t> </a:t>
            </a:r>
            <a:r>
              <a:rPr lang="en-GB" altLang="en-US">
                <a:solidFill>
                  <a:schemeClr val="tx1"/>
                </a:solidFill>
              </a:rPr>
              <a:t>a question mark, if it is a question.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 an exclamation mark, if it is an exclamation.</a:t>
            </a:r>
          </a:p>
        </p:txBody>
      </p:sp>
      <p:sp>
        <p:nvSpPr>
          <p:cNvPr id="18" name="Rectangle: Rounded Corners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3F1CAF-3D64-4B49-8C3D-EB6107448C63}"/>
              </a:ext>
            </a:extLst>
          </p:cNvPr>
          <p:cNvSpPr/>
          <p:nvPr/>
        </p:nvSpPr>
        <p:spPr>
          <a:xfrm>
            <a:off x="755650" y="5726113"/>
            <a:ext cx="725488" cy="366712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78E9DC2F-6118-C74A-AFF5-E5362B69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Reporting Clauses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DBBFBFB0-271D-5146-A0B0-5A8281B5C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After the speech itself, a reporting clause gives a little bit of information about </a:t>
            </a:r>
            <a:r>
              <a:rPr lang="en-GB" altLang="en-US" b="1">
                <a:solidFill>
                  <a:srgbClr val="0079C2"/>
                </a:solidFill>
              </a:rPr>
              <a:t>who is speaking </a:t>
            </a:r>
            <a:r>
              <a:rPr lang="en-GB" altLang="en-US">
                <a:solidFill>
                  <a:schemeClr val="tx1"/>
                </a:solidFill>
              </a:rPr>
              <a:t>and </a:t>
            </a:r>
            <a:r>
              <a:rPr lang="en-GB" altLang="en-US" b="1">
                <a:solidFill>
                  <a:srgbClr val="0079C2"/>
                </a:solidFill>
              </a:rPr>
              <a:t>how it was said</a:t>
            </a:r>
            <a:r>
              <a:rPr lang="en-GB" altLang="en-US">
                <a:solidFill>
                  <a:srgbClr val="0079C2"/>
                </a:solidFill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“What’s the matter, Dina?” </a:t>
            </a:r>
            <a:r>
              <a:rPr lang="en-GB" altLang="en-US" b="1">
                <a:solidFill>
                  <a:srgbClr val="0079C2"/>
                </a:solidFill>
              </a:rPr>
              <a:t>said Sid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77DB1C-C014-A641-B218-CE9A68F969A4}"/>
              </a:ext>
            </a:extLst>
          </p:cNvPr>
          <p:cNvCxnSpPr>
            <a:cxnSpLocks/>
          </p:cNvCxnSpPr>
          <p:nvPr/>
        </p:nvCxnSpPr>
        <p:spPr>
          <a:xfrm flipV="1">
            <a:off x="3819525" y="2419350"/>
            <a:ext cx="2144713" cy="269875"/>
          </a:xfrm>
          <a:prstGeom prst="straightConnector1">
            <a:avLst/>
          </a:prstGeom>
          <a:ln w="19050">
            <a:solidFill>
              <a:srgbClr val="F082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22">
            <a:extLst>
              <a:ext uri="{FF2B5EF4-FFF2-40B4-BE49-F238E27FC236}">
                <a16:creationId xmlns:a16="http://schemas.microsoft.com/office/drawing/2014/main" id="{F8DC9AB2-49A7-0343-A2C3-03A6AD9D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3105150"/>
            <a:ext cx="339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If Sid said it in a different way, you could change ‘said’ to...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11270" name="TextBox 10">
            <a:extLst>
              <a:ext uri="{FF2B5EF4-FFF2-40B4-BE49-F238E27FC236}">
                <a16:creationId xmlns:a16="http://schemas.microsoft.com/office/drawing/2014/main" id="{79DEBFE8-1B1E-4E47-B723-5F9A5D68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2601913"/>
            <a:ext cx="3048000" cy="36830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this case, Sid is speaking.</a:t>
            </a:r>
            <a:endParaRPr lang="en-GB" altLang="en-US" sz="1400" baseline="-250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20BE77-D385-654E-BCC2-3300EF01801D}"/>
              </a:ext>
            </a:extLst>
          </p:cNvPr>
          <p:cNvSpPr/>
          <p:nvPr/>
        </p:nvSpPr>
        <p:spPr>
          <a:xfrm>
            <a:off x="3100388" y="2601913"/>
            <a:ext cx="2112962" cy="368300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Reporting Clauses</a:t>
            </a:r>
          </a:p>
        </p:txBody>
      </p:sp>
      <p:sp>
        <p:nvSpPr>
          <p:cNvPr id="11272" name="TextBox 5">
            <a:extLst>
              <a:ext uri="{FF2B5EF4-FFF2-40B4-BE49-F238E27FC236}">
                <a16:creationId xmlns:a16="http://schemas.microsoft.com/office/drawing/2014/main" id="{590EDEB8-0BD0-6442-91AC-36C301FB5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5135563"/>
            <a:ext cx="1754187" cy="522287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“What’s the matter, </a:t>
            </a:r>
            <a:br>
              <a:rPr lang="en-GB" altLang="en-US" sz="1400">
                <a:solidFill>
                  <a:schemeClr val="tx1"/>
                </a:solidFill>
              </a:rPr>
            </a:br>
            <a:r>
              <a:rPr lang="en-GB" altLang="en-US" sz="1400">
                <a:solidFill>
                  <a:schemeClr val="tx1"/>
                </a:solidFill>
              </a:rPr>
              <a:t>Dina?” </a:t>
            </a:r>
            <a:r>
              <a:rPr lang="en-GB" altLang="en-US" sz="1400" b="1">
                <a:solidFill>
                  <a:srgbClr val="0079C2"/>
                </a:solidFill>
              </a:rPr>
              <a:t>asked Sid</a:t>
            </a:r>
            <a:r>
              <a:rPr lang="en-GB" altLang="en-US" sz="1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58DAB-AD0E-304C-BAB5-1BC7FC596FE7}"/>
              </a:ext>
            </a:extLst>
          </p:cNvPr>
          <p:cNvSpPr txBox="1"/>
          <p:nvPr/>
        </p:nvSpPr>
        <p:spPr>
          <a:xfrm>
            <a:off x="2640013" y="5135563"/>
            <a:ext cx="1963737" cy="522287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“What’s the matter,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Dina?”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whispered Sid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303515-C920-A742-A5D3-1DAAF0FC1726}"/>
              </a:ext>
            </a:extLst>
          </p:cNvPr>
          <p:cNvSpPr txBox="1"/>
          <p:nvPr/>
        </p:nvSpPr>
        <p:spPr>
          <a:xfrm>
            <a:off x="4727575" y="5135563"/>
            <a:ext cx="1725613" cy="522287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“What’s the matter,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Dina?”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uttered Sid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FE99D7-B7E8-3E47-84B5-8BBF71990360}"/>
              </a:ext>
            </a:extLst>
          </p:cNvPr>
          <p:cNvSpPr txBox="1"/>
          <p:nvPr/>
        </p:nvSpPr>
        <p:spPr>
          <a:xfrm>
            <a:off x="6589713" y="5135563"/>
            <a:ext cx="1789112" cy="522287"/>
          </a:xfrm>
          <a:prstGeom prst="rect">
            <a:avLst/>
          </a:prstGeom>
          <a:noFill/>
          <a:ln w="28575">
            <a:solidFill>
              <a:srgbClr val="0079C2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n-lt"/>
              </a:rPr>
              <a:t>“What’s the matter,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Dina?”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shouted Sid</a:t>
            </a:r>
            <a:r>
              <a:rPr lang="en-GB" sz="1400" dirty="0">
                <a:latin typeface="+mn-lt"/>
              </a:rPr>
              <a:t>.</a:t>
            </a:r>
          </a:p>
        </p:txBody>
      </p:sp>
      <p:sp>
        <p:nvSpPr>
          <p:cNvPr id="24" name="Rectangle: Rounded Corners 2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3415C8C-F026-884E-834F-2117AD3CCEF3}"/>
              </a:ext>
            </a:extLst>
          </p:cNvPr>
          <p:cNvSpPr/>
          <p:nvPr/>
        </p:nvSpPr>
        <p:spPr>
          <a:xfrm>
            <a:off x="755650" y="5735638"/>
            <a:ext cx="725488" cy="366712"/>
          </a:xfrm>
          <a:prstGeom prst="round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11277" name="Picture 9">
            <a:extLst>
              <a:ext uri="{FF2B5EF4-FFF2-40B4-BE49-F238E27FC236}">
                <a16:creationId xmlns:a16="http://schemas.microsoft.com/office/drawing/2014/main" id="{505C39D4-DD96-914D-8D46-19B2F2EB6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087688"/>
            <a:ext cx="1336675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B10926F4-DC57-F649-A553-0515832C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It’s Your Turn…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36C0F9C5-1060-564E-BCAB-38DA0854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conversation between Aminah and her son, Sunil. Write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direct speech on a whiteboard using inverted commas and the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correct punctuation.</a:t>
            </a:r>
            <a:endParaRPr lang="en-GB" altLang="en-US" sz="2000">
              <a:solidFill>
                <a:schemeClr val="tx1"/>
              </a:solidFill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51607EF9-4445-B24D-8D1F-1D765225C5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3019425"/>
            <a:ext cx="3987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DA212BC-8652-5246-AFA3-4E0DFA1E16F6}"/>
              </a:ext>
            </a:extLst>
          </p:cNvPr>
          <p:cNvSpPr/>
          <p:nvPr/>
        </p:nvSpPr>
        <p:spPr>
          <a:xfrm>
            <a:off x="4157663" y="2617788"/>
            <a:ext cx="2965450" cy="636587"/>
          </a:xfrm>
          <a:prstGeom prst="wedgeRectCallout">
            <a:avLst>
              <a:gd name="adj1" fmla="val -45185"/>
              <a:gd name="adj2" fmla="val 121536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Sunil, can you come and help me send an email?</a:t>
            </a:r>
          </a:p>
        </p:txBody>
      </p:sp>
      <p:sp>
        <p:nvSpPr>
          <p:cNvPr id="12294" name="TextBox 11">
            <a:extLst>
              <a:ext uri="{FF2B5EF4-FFF2-40B4-BE49-F238E27FC236}">
                <a16:creationId xmlns:a16="http://schemas.microsoft.com/office/drawing/2014/main" id="{2FFCB653-09C1-3140-BBA3-DA530D96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5838825"/>
            <a:ext cx="974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Aminah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1FB1AEBA-893C-1C4B-A36D-A1435560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It’s Your Turn…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056DB4A9-BA1F-4040-87BD-BD23E29C5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conversation between Mr. Miller and Max. Write the direct speech on a whiteboard using inverted commas and the correct punctuation.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Where more than one person is talking, remember to start new line for each new speaker.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DA454FE-190F-3A45-A7D3-31A76658FA55}"/>
              </a:ext>
            </a:extLst>
          </p:cNvPr>
          <p:cNvSpPr/>
          <p:nvPr/>
        </p:nvSpPr>
        <p:spPr>
          <a:xfrm>
            <a:off x="3089275" y="2973388"/>
            <a:ext cx="3109913" cy="638175"/>
          </a:xfrm>
          <a:prstGeom prst="wedgeRectCallout">
            <a:avLst>
              <a:gd name="adj1" fmla="val -55708"/>
              <a:gd name="adj2" fmla="val 91667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ea typeface="Sassoon Infant Rg" panose="02000503030000020003" pitchFamily="50" charset="0"/>
              </a:rPr>
              <a:t>Please could you take those to Jessica’s classroom?</a:t>
            </a:r>
          </a:p>
        </p:txBody>
      </p:sp>
      <p:sp>
        <p:nvSpPr>
          <p:cNvPr id="13317" name="TextBox 11">
            <a:extLst>
              <a:ext uri="{FF2B5EF4-FFF2-40B4-BE49-F238E27FC236}">
                <a16:creationId xmlns:a16="http://schemas.microsoft.com/office/drawing/2014/main" id="{051AB165-48B8-2148-9E7B-D0359B592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2967038"/>
            <a:ext cx="121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Mr Miller</a:t>
            </a:r>
          </a:p>
        </p:txBody>
      </p:sp>
      <p:sp>
        <p:nvSpPr>
          <p:cNvPr id="13318" name="TextBox 7">
            <a:extLst>
              <a:ext uri="{FF2B5EF4-FFF2-40B4-BE49-F238E27FC236}">
                <a16:creationId xmlns:a16="http://schemas.microsoft.com/office/drawing/2014/main" id="{FFD20E21-5AED-FB4E-9A04-97F08D0DC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3697288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Max</a:t>
            </a:r>
          </a:p>
        </p:txBody>
      </p:sp>
      <p:pic>
        <p:nvPicPr>
          <p:cNvPr id="13319" name="Picture 9">
            <a:extLst>
              <a:ext uri="{FF2B5EF4-FFF2-40B4-BE49-F238E27FC236}">
                <a16:creationId xmlns:a16="http://schemas.microsoft.com/office/drawing/2014/main" id="{FC3EC1EC-0ADD-D448-AB62-004DA9B24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4067175"/>
            <a:ext cx="15208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2">
            <a:extLst>
              <a:ext uri="{FF2B5EF4-FFF2-40B4-BE49-F238E27FC236}">
                <a16:creationId xmlns:a16="http://schemas.microsoft.com/office/drawing/2014/main" id="{6F4BA90A-7AAB-4147-B010-181342AA5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6" b="6732"/>
          <a:stretch>
            <a:fillRect/>
          </a:stretch>
        </p:blipFill>
        <p:spPr bwMode="auto">
          <a:xfrm>
            <a:off x="1574800" y="3294063"/>
            <a:ext cx="2257425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EA668CF-6EA9-AE41-93F9-860FBF2B99F7}"/>
              </a:ext>
            </a:extLst>
          </p:cNvPr>
          <p:cNvSpPr/>
          <p:nvPr/>
        </p:nvSpPr>
        <p:spPr>
          <a:xfrm>
            <a:off x="4071938" y="3814763"/>
            <a:ext cx="2805112" cy="385762"/>
          </a:xfrm>
          <a:prstGeom prst="wedgeRectCallout">
            <a:avLst>
              <a:gd name="adj1" fmla="val 46471"/>
              <a:gd name="adj2" fmla="val 140695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No problem, sir.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FBF72653-6A9E-7F45-8D2E-C382F40F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It’s Your Turn…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D721E1F1-FCD7-6340-A1BC-28CD244C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Here is a conversation between three friends. Write the direct speech on a whiteboard using inverted commas and the correct punctuation. Remember: new speaker, new line!</a:t>
            </a:r>
            <a:endParaRPr lang="en-GB" altLang="en-US" sz="200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2AED5A05-911F-7442-838A-3DB2A28872B1}"/>
              </a:ext>
            </a:extLst>
          </p:cNvPr>
          <p:cNvSpPr/>
          <p:nvPr/>
        </p:nvSpPr>
        <p:spPr>
          <a:xfrm>
            <a:off x="6210300" y="3386138"/>
            <a:ext cx="2178050" cy="636587"/>
          </a:xfrm>
          <a:prstGeom prst="wedgeRectCallout">
            <a:avLst>
              <a:gd name="adj1" fmla="val -69512"/>
              <a:gd name="adj2" fmla="val -15863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 you fancy going out for a meal?</a:t>
            </a:r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516FB02D-5DC3-2541-963C-16388BF4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200" y="5840413"/>
            <a:ext cx="62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Alex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2AF2BA14-48DB-D446-884F-19B1EF9DB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5"/>
          <a:stretch>
            <a:fillRect/>
          </a:stretch>
        </p:blipFill>
        <p:spPr bwMode="auto">
          <a:xfrm>
            <a:off x="5264150" y="3414713"/>
            <a:ext cx="5619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>
            <a:extLst>
              <a:ext uri="{FF2B5EF4-FFF2-40B4-BE49-F238E27FC236}">
                <a16:creationId xmlns:a16="http://schemas.microsoft.com/office/drawing/2014/main" id="{EF63C623-8346-794A-8A79-05D734BC7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7" r="26413"/>
          <a:stretch>
            <a:fillRect/>
          </a:stretch>
        </p:blipFill>
        <p:spPr bwMode="auto">
          <a:xfrm>
            <a:off x="4156075" y="3429000"/>
            <a:ext cx="8318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>
            <a:extLst>
              <a:ext uri="{FF2B5EF4-FFF2-40B4-BE49-F238E27FC236}">
                <a16:creationId xmlns:a16="http://schemas.microsoft.com/office/drawing/2014/main" id="{6AF71DDD-83D5-4444-AF54-436A8623B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0"/>
          <a:stretch>
            <a:fillRect/>
          </a:stretch>
        </p:blipFill>
        <p:spPr bwMode="auto">
          <a:xfrm>
            <a:off x="3059113" y="3289300"/>
            <a:ext cx="7778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Box 16">
            <a:extLst>
              <a:ext uri="{FF2B5EF4-FFF2-40B4-BE49-F238E27FC236}">
                <a16:creationId xmlns:a16="http://schemas.microsoft.com/office/drawing/2014/main" id="{21E9A777-37DD-534A-AA55-9FFE0FDA3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5830888"/>
            <a:ext cx="87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Janine</a:t>
            </a:r>
          </a:p>
        </p:txBody>
      </p:sp>
      <p:sp>
        <p:nvSpPr>
          <p:cNvPr id="14346" name="TextBox 17">
            <a:extLst>
              <a:ext uri="{FF2B5EF4-FFF2-40B4-BE49-F238E27FC236}">
                <a16:creationId xmlns:a16="http://schemas.microsoft.com/office/drawing/2014/main" id="{1606CE86-A349-DE4C-B161-110B455F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5840413"/>
            <a:ext cx="58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Lisa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30FC261-0D14-424B-9410-64A00DC44285}"/>
              </a:ext>
            </a:extLst>
          </p:cNvPr>
          <p:cNvSpPr/>
          <p:nvPr/>
        </p:nvSpPr>
        <p:spPr>
          <a:xfrm>
            <a:off x="5180013" y="2643188"/>
            <a:ext cx="2640012" cy="347662"/>
          </a:xfrm>
          <a:prstGeom prst="wedgeRectCallout">
            <a:avLst>
              <a:gd name="adj1" fmla="val -60562"/>
              <a:gd name="adj2" fmla="val 206486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 don’t really have any.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1217804-94EF-6847-9D4E-391E6F9D7568}"/>
              </a:ext>
            </a:extLst>
          </p:cNvPr>
          <p:cNvSpPr/>
          <p:nvPr/>
        </p:nvSpPr>
        <p:spPr>
          <a:xfrm>
            <a:off x="989013" y="2643188"/>
            <a:ext cx="2139950" cy="638175"/>
          </a:xfrm>
          <a:prstGeom prst="wedgeRectCallout">
            <a:avLst>
              <a:gd name="adj1" fmla="val 52047"/>
              <a:gd name="adj2" fmla="val 99135"/>
            </a:avLst>
          </a:prstGeom>
          <a:noFill/>
          <a:ln w="28575">
            <a:solidFill>
              <a:srgbClr val="007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are your plans for tonight?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B9748DCB-0D29-D348-B9F4-B16F16B6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Example Answers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04C55ADF-D280-3D46-A8F4-394F8A57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238250"/>
            <a:ext cx="7632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How did you do? Did you remember the </a:t>
            </a:r>
            <a:r>
              <a:rPr lang="en-GB" altLang="en-US" sz="1600" b="1">
                <a:solidFill>
                  <a:srgbClr val="0079C2"/>
                </a:solidFill>
              </a:rPr>
              <a:t>inverted commas</a:t>
            </a:r>
            <a:r>
              <a:rPr lang="en-GB" altLang="en-US" sz="1600">
                <a:solidFill>
                  <a:schemeClr val="tx1"/>
                </a:solidFill>
              </a:rPr>
              <a:t>, </a:t>
            </a:r>
            <a:r>
              <a:rPr lang="en-GB" altLang="en-US" sz="1600" b="1">
                <a:solidFill>
                  <a:srgbClr val="0079C2"/>
                </a:solidFill>
              </a:rPr>
              <a:t>punctuation </a:t>
            </a:r>
            <a:r>
              <a:rPr lang="en-GB" altLang="en-US" sz="1600">
                <a:solidFill>
                  <a:schemeClr val="tx1"/>
                </a:solidFill>
              </a:rPr>
              <a:t>and </a:t>
            </a:r>
            <a:r>
              <a:rPr lang="en-GB" altLang="en-US" sz="1600" b="1">
                <a:solidFill>
                  <a:srgbClr val="0079C2"/>
                </a:solidFill>
              </a:rPr>
              <a:t>reporting clause</a:t>
            </a:r>
            <a:r>
              <a:rPr lang="en-GB" altLang="en-US" sz="160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5364" name="Group 1">
            <a:extLst>
              <a:ext uri="{FF2B5EF4-FFF2-40B4-BE49-F238E27FC236}">
                <a16:creationId xmlns:a16="http://schemas.microsoft.com/office/drawing/2014/main" id="{5A42ADC9-2CA0-7C4E-B858-6014D1156FB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494088"/>
            <a:ext cx="1520825" cy="1776412"/>
            <a:chOff x="5803900" y="3412520"/>
            <a:chExt cx="1838313" cy="2148324"/>
          </a:xfrm>
        </p:grpSpPr>
        <p:pic>
          <p:nvPicPr>
            <p:cNvPr id="15373" name="Picture 2">
              <a:extLst>
                <a:ext uri="{FF2B5EF4-FFF2-40B4-BE49-F238E27FC236}">
                  <a16:creationId xmlns:a16="http://schemas.microsoft.com/office/drawing/2014/main" id="{031D9B4A-1DB2-8646-B1B2-81ADFED69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75"/>
            <a:stretch>
              <a:fillRect/>
            </a:stretch>
          </p:blipFill>
          <p:spPr bwMode="auto">
            <a:xfrm>
              <a:off x="7195208" y="3531021"/>
              <a:ext cx="447005" cy="197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5">
              <a:extLst>
                <a:ext uri="{FF2B5EF4-FFF2-40B4-BE49-F238E27FC236}">
                  <a16:creationId xmlns:a16="http://schemas.microsoft.com/office/drawing/2014/main" id="{2C8FE648-D429-6D4F-878F-D980B1955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7" r="26413"/>
            <a:stretch>
              <a:fillRect/>
            </a:stretch>
          </p:blipFill>
          <p:spPr bwMode="auto">
            <a:xfrm>
              <a:off x="6497003" y="3493059"/>
              <a:ext cx="660543" cy="2067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3">
              <a:extLst>
                <a:ext uri="{FF2B5EF4-FFF2-40B4-BE49-F238E27FC236}">
                  <a16:creationId xmlns:a16="http://schemas.microsoft.com/office/drawing/2014/main" id="{20406479-9953-FB43-9308-A0162C2E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90"/>
            <a:stretch>
              <a:fillRect/>
            </a:stretch>
          </p:blipFill>
          <p:spPr bwMode="auto">
            <a:xfrm>
              <a:off x="5803900" y="3412520"/>
              <a:ext cx="619088" cy="21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14">
            <a:extLst>
              <a:ext uri="{FF2B5EF4-FFF2-40B4-BE49-F238E27FC236}">
                <a16:creationId xmlns:a16="http://schemas.microsoft.com/office/drawing/2014/main" id="{EC6F0B7A-155D-914C-ABBD-E25DAEC307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52638"/>
            <a:ext cx="19875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>
            <a:extLst>
              <a:ext uri="{FF2B5EF4-FFF2-40B4-BE49-F238E27FC236}">
                <a16:creationId xmlns:a16="http://schemas.microsoft.com/office/drawing/2014/main" id="{BC0AFF7C-6F62-7642-8A87-E9BEA81B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2597150"/>
            <a:ext cx="2451100" cy="8318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“Sunil, can you come and help me send an email?” shouted Aminah.</a:t>
            </a:r>
          </a:p>
        </p:txBody>
      </p:sp>
      <p:sp>
        <p:nvSpPr>
          <p:cNvPr id="15367" name="Rectangle 21">
            <a:extLst>
              <a:ext uri="{FF2B5EF4-FFF2-40B4-BE49-F238E27FC236}">
                <a16:creationId xmlns:a16="http://schemas.microsoft.com/office/drawing/2014/main" id="{1F271099-6F3D-3B4F-B63E-5D2C03E4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5267325"/>
            <a:ext cx="76327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It does not matter if you used said, asked, exclaimed or any other reporting verb – just don’t forget to mix it up a bit in your work. The same reporting verb too many times can get boring.</a:t>
            </a:r>
          </a:p>
        </p:txBody>
      </p:sp>
      <p:sp>
        <p:nvSpPr>
          <p:cNvPr id="15368" name="TextBox 22">
            <a:extLst>
              <a:ext uri="{FF2B5EF4-FFF2-40B4-BE49-F238E27FC236}">
                <a16:creationId xmlns:a16="http://schemas.microsoft.com/office/drawing/2014/main" id="{BC42AEC8-CF87-6F4B-A72A-DDBD061F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3636963"/>
            <a:ext cx="2895600" cy="1568450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“What are your plans for tonight?” asked Lisa.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“I don’t really have any,”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replied Janine.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“Do you fancy going out for a meal?” said Alex.</a:t>
            </a:r>
          </a:p>
        </p:txBody>
      </p:sp>
      <p:grpSp>
        <p:nvGrpSpPr>
          <p:cNvPr id="15369" name="Group 9">
            <a:extLst>
              <a:ext uri="{FF2B5EF4-FFF2-40B4-BE49-F238E27FC236}">
                <a16:creationId xmlns:a16="http://schemas.microsoft.com/office/drawing/2014/main" id="{320FCCE1-BA64-F44A-BD77-79FE27B2A730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1876425"/>
            <a:ext cx="2312988" cy="2071688"/>
            <a:chOff x="5107619" y="2143663"/>
            <a:chExt cx="3493689" cy="3126260"/>
          </a:xfrm>
        </p:grpSpPr>
        <p:pic>
          <p:nvPicPr>
            <p:cNvPr id="15371" name="Picture 23">
              <a:extLst>
                <a:ext uri="{FF2B5EF4-FFF2-40B4-BE49-F238E27FC236}">
                  <a16:creationId xmlns:a16="http://schemas.microsoft.com/office/drawing/2014/main" id="{CF908F53-C8E6-2543-9C8F-7DA629C87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208" y="2915218"/>
              <a:ext cx="1521100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4">
              <a:extLst>
                <a:ext uri="{FF2B5EF4-FFF2-40B4-BE49-F238E27FC236}">
                  <a16:creationId xmlns:a16="http://schemas.microsoft.com/office/drawing/2014/main" id="{40BBC191-C006-4F45-BB48-71BB15672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6" b="6732"/>
            <a:stretch>
              <a:fillRect/>
            </a:stretch>
          </p:blipFill>
          <p:spPr bwMode="auto">
            <a:xfrm>
              <a:off x="5107619" y="2143663"/>
              <a:ext cx="2256791" cy="312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0" name="TextBox 25">
            <a:extLst>
              <a:ext uri="{FF2B5EF4-FFF2-40B4-BE49-F238E27FC236}">
                <a16:creationId xmlns:a16="http://schemas.microsoft.com/office/drawing/2014/main" id="{B0A32170-E207-BA40-AE1B-100A34FF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4127500"/>
            <a:ext cx="2981325" cy="1076325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“Please could you take those to Jessica’s classroom?” asked Mr Miller.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“No problem, sir,” replied Max.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4DC37F30-C30A-204C-ACBB-8B8FF55D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Correctly Punctuate the Speech</a:t>
            </a:r>
            <a:endParaRPr lang="en-GB" altLang="en-US" sz="3600">
              <a:latin typeface="Twinkl" pitchFamily="2" charset="0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DD58C384-0235-A648-84FC-981A025E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1445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Below are all examples of incorrectly punctuated speech.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Tell your partner why they are incorrect and correct them on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your whiteboard.</a:t>
            </a: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id="{24D95D40-8D46-BA48-994F-809E81F8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2933700"/>
            <a:ext cx="5311775" cy="2586038"/>
          </a:xfrm>
          <a:prstGeom prst="rect">
            <a:avLst/>
          </a:prstGeom>
          <a:noFill/>
          <a:ln w="28575">
            <a:solidFill>
              <a:srgbClr val="0079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need to get off the bus here” said the driver.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Stop annoying me! shouted Sophie.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“Who goes there” grumbled the troll.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“What a beautiful day it is! rejoiced Sheila.”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“That’s all the money I have, explained Frank.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199</TotalTime>
  <Words>1068</Words>
  <Application>Microsoft Macintosh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Twinkl SemiBold</vt:lpstr>
      <vt:lpstr>Twinkl</vt:lpstr>
      <vt:lpstr>Office Theme</vt:lpstr>
      <vt:lpstr>PowerPoint Presentation</vt:lpstr>
      <vt:lpstr>Inverted Commas</vt:lpstr>
      <vt:lpstr>Punctuation</vt:lpstr>
      <vt:lpstr>Reporting Clauses</vt:lpstr>
      <vt:lpstr>It’s Your Turn…</vt:lpstr>
      <vt:lpstr>It’s Your Turn…</vt:lpstr>
      <vt:lpstr>It’s Your Turn…</vt:lpstr>
      <vt:lpstr>Example Answers</vt:lpstr>
      <vt:lpstr>Correctly Punctuate the Speech</vt:lpstr>
      <vt:lpstr>Correctly Punctuate the Speech</vt:lpstr>
      <vt:lpstr>Direct Speech Quick Quiz</vt:lpstr>
      <vt:lpstr>Direct Speech Quick Quiz</vt:lpstr>
      <vt:lpstr>Direct Speech Quick Quiz</vt:lpstr>
      <vt:lpstr>Direct Speech Quick Quiz</vt:lpstr>
      <vt:lpstr>Direct Speech Quick Quiz</vt:lpstr>
      <vt:lpstr>Direct Speech Quick Quiz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Joshua Monteith</dc:creator>
  <cp:lastModifiedBy>Claire Pitts</cp:lastModifiedBy>
  <cp:revision>24</cp:revision>
  <dcterms:created xsi:type="dcterms:W3CDTF">2017-07-03T08:14:02Z</dcterms:created>
  <dcterms:modified xsi:type="dcterms:W3CDTF">2021-03-03T08:17:53Z</dcterms:modified>
</cp:coreProperties>
</file>